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0" r:id="rId1"/>
  </p:sldMasterIdLst>
  <p:notesMasterIdLst>
    <p:notesMasterId r:id="rId15"/>
  </p:notesMasterIdLst>
  <p:sldIdLst>
    <p:sldId id="256" r:id="rId2"/>
    <p:sldId id="257" r:id="rId3"/>
    <p:sldId id="258" r:id="rId4"/>
    <p:sldId id="259" r:id="rId5"/>
    <p:sldId id="260" r:id="rId6"/>
    <p:sldId id="261" r:id="rId7"/>
    <p:sldId id="263" r:id="rId8"/>
    <p:sldId id="265" r:id="rId9"/>
    <p:sldId id="269" r:id="rId10"/>
    <p:sldId id="264" r:id="rId11"/>
    <p:sldId id="266" r:id="rId12"/>
    <p:sldId id="267" r:id="rId13"/>
    <p:sldId id="268" r:id="rId14"/>
  </p:sldIdLst>
  <p:sldSz cx="9144000" cy="6858000" type="letter"/>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8" userDrawn="1">
          <p15:clr>
            <a:srgbClr val="A4A3A4"/>
          </p15:clr>
        </p15:guide>
        <p15:guide id="2" orient="horz" pos="4200" userDrawn="1">
          <p15:clr>
            <a:srgbClr val="A4A3A4"/>
          </p15:clr>
        </p15:guide>
        <p15:guide id="3" pos="278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98657"/>
    <a:srgbClr val="A2631C"/>
    <a:srgbClr val="2D251F"/>
    <a:srgbClr val="3C2F26"/>
    <a:srgbClr val="F84B4B"/>
    <a:srgbClr val="E83B3B"/>
    <a:srgbClr val="3C2A23"/>
    <a:srgbClr val="F88556"/>
    <a:srgbClr val="F4917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553" autoAdjust="0"/>
    <p:restoredTop sz="82711" autoAdjust="0"/>
  </p:normalViewPr>
  <p:slideViewPr>
    <p:cSldViewPr snapToGrid="0">
      <p:cViewPr>
        <p:scale>
          <a:sx n="66" d="100"/>
          <a:sy n="66" d="100"/>
        </p:scale>
        <p:origin x="1363" y="173"/>
      </p:cViewPr>
      <p:guideLst>
        <p:guide orient="horz" pos="48"/>
        <p:guide orient="horz" pos="4200"/>
        <p:guide pos="2784"/>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F2E855F-A582-4D64-81DE-F7B14869F77B}" type="datetimeFigureOut">
              <a:rPr lang="en-IN" smtClean="0"/>
              <a:t>30-10-2024</a:t>
            </a:fld>
            <a:endParaRPr lang="en-IN"/>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6045A6C-3E15-4F36-AA19-6D6A416EA31E}" type="slidenum">
              <a:rPr lang="en-IN" smtClean="0"/>
              <a:t>‹#›</a:t>
            </a:fld>
            <a:endParaRPr lang="en-IN"/>
          </a:p>
        </p:txBody>
      </p:sp>
    </p:spTree>
    <p:extLst>
      <p:ext uri="{BB962C8B-B14F-4D97-AF65-F5344CB8AC3E}">
        <p14:creationId xmlns:p14="http://schemas.microsoft.com/office/powerpoint/2010/main" val="22943611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457200" lvl="0" indent="-298450" algn="l" rtl="0">
              <a:lnSpc>
                <a:spcPct val="115000"/>
              </a:lnSpc>
              <a:spcBef>
                <a:spcPts val="0"/>
              </a:spcBef>
              <a:spcAft>
                <a:spcPts val="0"/>
              </a:spcAft>
              <a:buClr>
                <a:srgbClr val="666666"/>
              </a:buClr>
              <a:buSzPts val="1100"/>
              <a:buFont typeface="Proxima Nova"/>
              <a:buChar char="●"/>
            </a:pPr>
            <a:r>
              <a:rPr lang="en-US" dirty="0" smtClean="0">
                <a:solidFill>
                  <a:srgbClr val="666666"/>
                </a:solidFill>
                <a:latin typeface="Proxima Nova"/>
                <a:ea typeface="Proxima Nova"/>
                <a:cs typeface="Proxima Nova"/>
                <a:sym typeface="Proxima Nova"/>
              </a:rPr>
              <a:t>Ability for a</a:t>
            </a:r>
            <a:r>
              <a:rPr lang="en-US" baseline="0" dirty="0" smtClean="0">
                <a:solidFill>
                  <a:srgbClr val="666666"/>
                </a:solidFill>
                <a:latin typeface="Proxima Nova"/>
                <a:ea typeface="Proxima Nova"/>
                <a:cs typeface="Proxima Nova"/>
                <a:sym typeface="Proxima Nova"/>
              </a:rPr>
              <a:t> </a:t>
            </a:r>
            <a:r>
              <a:rPr lang="en-US" dirty="0" smtClean="0">
                <a:solidFill>
                  <a:srgbClr val="666666"/>
                </a:solidFill>
                <a:latin typeface="Proxima Nova"/>
                <a:ea typeface="Proxima Nova"/>
                <a:cs typeface="Proxima Nova"/>
                <a:sym typeface="Proxima Nova"/>
              </a:rPr>
              <a:t>user to create an account and login</a:t>
            </a:r>
          </a:p>
          <a:p>
            <a:pPr marL="457200" lvl="0" indent="-298450" algn="l" rtl="0">
              <a:lnSpc>
                <a:spcPct val="115000"/>
              </a:lnSpc>
              <a:spcBef>
                <a:spcPts val="0"/>
              </a:spcBef>
              <a:spcAft>
                <a:spcPts val="0"/>
              </a:spcAft>
              <a:buClr>
                <a:srgbClr val="666666"/>
              </a:buClr>
              <a:buSzPts val="1100"/>
              <a:buFont typeface="Proxima Nova"/>
              <a:buChar char="●"/>
            </a:pPr>
            <a:r>
              <a:rPr lang="en-US" dirty="0" smtClean="0">
                <a:solidFill>
                  <a:srgbClr val="666666"/>
                </a:solidFill>
                <a:latin typeface="Proxima Nova"/>
                <a:ea typeface="Proxima Nova"/>
                <a:cs typeface="Proxima Nova"/>
                <a:sym typeface="Proxima Nova"/>
              </a:rPr>
              <a:t>Ability for a user to search, compare, and add</a:t>
            </a:r>
            <a:r>
              <a:rPr lang="en-US" baseline="0" dirty="0" smtClean="0">
                <a:solidFill>
                  <a:srgbClr val="666666"/>
                </a:solidFill>
                <a:latin typeface="Proxima Nova"/>
                <a:ea typeface="Proxima Nova"/>
                <a:cs typeface="Proxima Nova"/>
                <a:sym typeface="Proxima Nova"/>
              </a:rPr>
              <a:t> </a:t>
            </a:r>
            <a:r>
              <a:rPr lang="en-US" dirty="0" smtClean="0">
                <a:solidFill>
                  <a:srgbClr val="666666"/>
                </a:solidFill>
                <a:latin typeface="Proxima Nova"/>
                <a:ea typeface="Proxima Nova"/>
                <a:cs typeface="Proxima Nova"/>
                <a:sym typeface="Proxima Nova"/>
              </a:rPr>
              <a:t>food items to cart from </a:t>
            </a:r>
            <a:r>
              <a:rPr lang="en-US" dirty="0" err="1" smtClean="0">
                <a:solidFill>
                  <a:srgbClr val="666666"/>
                </a:solidFill>
                <a:latin typeface="Proxima Nova"/>
                <a:ea typeface="Proxima Nova"/>
                <a:cs typeface="Proxima Nova"/>
                <a:sym typeface="Proxima Nova"/>
              </a:rPr>
              <a:t>DeliverEaes</a:t>
            </a:r>
            <a:r>
              <a:rPr lang="en-US" baseline="0" dirty="0" smtClean="0">
                <a:solidFill>
                  <a:srgbClr val="666666"/>
                </a:solidFill>
                <a:latin typeface="Proxima Nova"/>
                <a:ea typeface="Proxima Nova"/>
                <a:cs typeface="Proxima Nova"/>
                <a:sym typeface="Proxima Nova"/>
              </a:rPr>
              <a:t> app </a:t>
            </a:r>
            <a:r>
              <a:rPr lang="en-US" dirty="0" smtClean="0">
                <a:solidFill>
                  <a:srgbClr val="666666"/>
                </a:solidFill>
                <a:latin typeface="Proxima Nova"/>
                <a:ea typeface="Proxima Nova"/>
                <a:cs typeface="Proxima Nova"/>
                <a:sym typeface="Proxima Nova"/>
              </a:rPr>
              <a:t>(without need of navigating to other app)</a:t>
            </a:r>
          </a:p>
          <a:p>
            <a:pPr marL="457200" lvl="0" indent="-298450" algn="l" rtl="0">
              <a:lnSpc>
                <a:spcPct val="115000"/>
              </a:lnSpc>
              <a:spcBef>
                <a:spcPts val="0"/>
              </a:spcBef>
              <a:spcAft>
                <a:spcPts val="0"/>
              </a:spcAft>
              <a:buClr>
                <a:srgbClr val="666666"/>
              </a:buClr>
              <a:buSzPts val="1100"/>
              <a:buFont typeface="Proxima Nova"/>
              <a:buChar char="●"/>
            </a:pPr>
            <a:r>
              <a:rPr lang="en-US" dirty="0" smtClean="0">
                <a:solidFill>
                  <a:srgbClr val="666666"/>
                </a:solidFill>
                <a:latin typeface="Proxima Nova"/>
                <a:ea typeface="Proxima Nova"/>
                <a:cs typeface="Proxima Nova"/>
                <a:sym typeface="Proxima Nova"/>
              </a:rPr>
              <a:t>Reach</a:t>
            </a:r>
            <a:r>
              <a:rPr lang="en-US" baseline="0" dirty="0" smtClean="0">
                <a:solidFill>
                  <a:srgbClr val="666666"/>
                </a:solidFill>
                <a:latin typeface="Proxima Nova"/>
                <a:ea typeface="Proxima Nova"/>
                <a:cs typeface="Proxima Nova"/>
                <a:sym typeface="Proxima Nova"/>
              </a:rPr>
              <a:t> 2000 daily active users to collaborate with advertising companies</a:t>
            </a:r>
            <a:endParaRPr lang="en-US" dirty="0" smtClean="0">
              <a:solidFill>
                <a:srgbClr val="666666"/>
              </a:solidFill>
              <a:latin typeface="Proxima Nova"/>
              <a:ea typeface="Proxima Nova"/>
              <a:cs typeface="Proxima Nova"/>
              <a:sym typeface="Proxima Nova"/>
            </a:endParaRPr>
          </a:p>
          <a:p>
            <a:pPr marL="457200" lvl="0" indent="-298450" algn="l" rtl="0">
              <a:lnSpc>
                <a:spcPct val="115000"/>
              </a:lnSpc>
              <a:spcBef>
                <a:spcPts val="0"/>
              </a:spcBef>
              <a:spcAft>
                <a:spcPts val="0"/>
              </a:spcAft>
              <a:buClr>
                <a:srgbClr val="666666"/>
              </a:buClr>
              <a:buSzPts val="1100"/>
              <a:buFont typeface="Proxima Nova"/>
              <a:buChar char="●"/>
            </a:pPr>
            <a:r>
              <a:rPr lang="en-US" dirty="0" smtClean="0">
                <a:solidFill>
                  <a:srgbClr val="666666"/>
                </a:solidFill>
                <a:latin typeface="Proxima Nova"/>
                <a:ea typeface="Proxima Nova"/>
                <a:cs typeface="Proxima Nova"/>
                <a:sym typeface="Proxima Nova"/>
              </a:rPr>
              <a:t>Admin receives daily app usage statistic reports</a:t>
            </a:r>
          </a:p>
          <a:p>
            <a:pPr marL="457200" lvl="0" indent="-298450" algn="l" rtl="0">
              <a:lnSpc>
                <a:spcPct val="115000"/>
              </a:lnSpc>
              <a:spcBef>
                <a:spcPts val="0"/>
              </a:spcBef>
              <a:spcAft>
                <a:spcPts val="0"/>
              </a:spcAft>
              <a:buClr>
                <a:srgbClr val="666666"/>
              </a:buClr>
              <a:buSzPts val="1100"/>
              <a:buFont typeface="Proxima Nova"/>
              <a:buChar char="●"/>
            </a:pPr>
            <a:r>
              <a:rPr lang="en-US" dirty="0" smtClean="0">
                <a:solidFill>
                  <a:srgbClr val="666666"/>
                </a:solidFill>
                <a:latin typeface="Proxima Nova"/>
                <a:ea typeface="Proxima Nova"/>
                <a:cs typeface="Proxima Nova"/>
                <a:sym typeface="Proxima Nova"/>
              </a:rPr>
              <a:t>App allows for searching with fuzzy</a:t>
            </a:r>
            <a:r>
              <a:rPr lang="en-US" baseline="0" dirty="0" smtClean="0">
                <a:solidFill>
                  <a:srgbClr val="666666"/>
                </a:solidFill>
                <a:latin typeface="Proxima Nova"/>
                <a:ea typeface="Proxima Nova"/>
                <a:cs typeface="Proxima Nova"/>
                <a:sym typeface="Proxima Nova"/>
              </a:rPr>
              <a:t> </a:t>
            </a:r>
            <a:r>
              <a:rPr lang="en-US" dirty="0" smtClean="0">
                <a:solidFill>
                  <a:srgbClr val="666666"/>
                </a:solidFill>
                <a:latin typeface="Proxima Nova"/>
                <a:ea typeface="Proxima Nova"/>
                <a:cs typeface="Proxima Nova"/>
                <a:sym typeface="Proxima Nova"/>
              </a:rPr>
              <a:t>logic</a:t>
            </a:r>
            <a:r>
              <a:rPr lang="en-US" baseline="0" dirty="0" smtClean="0">
                <a:solidFill>
                  <a:srgbClr val="666666"/>
                </a:solidFill>
                <a:latin typeface="Proxima Nova"/>
                <a:ea typeface="Proxima Nova"/>
                <a:cs typeface="Proxima Nova"/>
                <a:sym typeface="Proxima Nova"/>
              </a:rPr>
              <a:t> </a:t>
            </a:r>
            <a:r>
              <a:rPr lang="en-US" dirty="0" smtClean="0">
                <a:solidFill>
                  <a:srgbClr val="666666"/>
                </a:solidFill>
                <a:latin typeface="Proxima Nova"/>
                <a:ea typeface="Proxima Nova"/>
                <a:cs typeface="Proxima Nova"/>
                <a:sym typeface="Proxima Nova"/>
              </a:rPr>
              <a:t>(restaurant</a:t>
            </a:r>
            <a:r>
              <a:rPr lang="en-US" baseline="0" dirty="0" smtClean="0">
                <a:solidFill>
                  <a:srgbClr val="666666"/>
                </a:solidFill>
                <a:latin typeface="Proxima Nova"/>
                <a:ea typeface="Proxima Nova"/>
                <a:cs typeface="Proxima Nova"/>
                <a:sym typeface="Proxima Nova"/>
              </a:rPr>
              <a:t>, item, type, veg/non-veg, vegan, </a:t>
            </a:r>
            <a:r>
              <a:rPr lang="en-US" dirty="0" smtClean="0">
                <a:solidFill>
                  <a:srgbClr val="666666"/>
                </a:solidFill>
                <a:latin typeface="Proxima Nova"/>
                <a:ea typeface="Proxima Nova"/>
                <a:cs typeface="Proxima Nova"/>
                <a:sym typeface="Proxima Nova"/>
              </a:rPr>
              <a:t>etc…)</a:t>
            </a:r>
          </a:p>
          <a:p>
            <a:pPr marL="457200" lvl="0" indent="-298450" algn="l" rtl="0">
              <a:lnSpc>
                <a:spcPct val="115000"/>
              </a:lnSpc>
              <a:spcBef>
                <a:spcPts val="0"/>
              </a:spcBef>
              <a:spcAft>
                <a:spcPts val="0"/>
              </a:spcAft>
              <a:buClr>
                <a:srgbClr val="666666"/>
              </a:buClr>
              <a:buSzPts val="1100"/>
              <a:buFont typeface="Proxima Nova"/>
              <a:buChar char="●"/>
            </a:pPr>
            <a:r>
              <a:rPr lang="en-US" dirty="0" smtClean="0">
                <a:solidFill>
                  <a:srgbClr val="666666"/>
                </a:solidFill>
                <a:latin typeface="Proxima Nova"/>
                <a:ea typeface="Proxima Nova"/>
                <a:cs typeface="Proxima Nova"/>
                <a:sym typeface="Proxima Nova"/>
              </a:rPr>
              <a:t>The app maintains a record of past orders to help user re-order</a:t>
            </a:r>
            <a:r>
              <a:rPr lang="en-US" baseline="0" dirty="0" smtClean="0">
                <a:solidFill>
                  <a:srgbClr val="666666"/>
                </a:solidFill>
                <a:latin typeface="Proxima Nova"/>
                <a:ea typeface="Proxima Nova"/>
                <a:cs typeface="Proxima Nova"/>
                <a:sym typeface="Proxima Nova"/>
              </a:rPr>
              <a:t> in one click</a:t>
            </a:r>
            <a:endParaRPr lang="en-US" dirty="0" smtClean="0">
              <a:solidFill>
                <a:srgbClr val="666666"/>
              </a:solidFill>
              <a:latin typeface="Proxima Nova"/>
              <a:ea typeface="Proxima Nova"/>
              <a:cs typeface="Proxima Nova"/>
              <a:sym typeface="Proxima Nova"/>
            </a:endParaRPr>
          </a:p>
          <a:p>
            <a:pPr marL="457200" lvl="0" indent="-298450" algn="l" rtl="0">
              <a:lnSpc>
                <a:spcPct val="115000"/>
              </a:lnSpc>
              <a:spcBef>
                <a:spcPts val="0"/>
              </a:spcBef>
              <a:spcAft>
                <a:spcPts val="0"/>
              </a:spcAft>
              <a:buClr>
                <a:srgbClr val="666666"/>
              </a:buClr>
              <a:buSzPts val="1100"/>
              <a:buFont typeface="Proxima Nova"/>
              <a:buChar char="●"/>
            </a:pPr>
            <a:r>
              <a:rPr lang="en-US" dirty="0" smtClean="0">
                <a:solidFill>
                  <a:srgbClr val="666666"/>
                </a:solidFill>
                <a:latin typeface="Proxima Nova"/>
                <a:ea typeface="Proxima Nova"/>
                <a:cs typeface="Proxima Nova"/>
                <a:sym typeface="Proxima Nova"/>
              </a:rPr>
              <a:t>The app provides order history and information about sales (who, when, where, etc…)</a:t>
            </a:r>
          </a:p>
          <a:p>
            <a:pPr marL="457200" lvl="0" indent="-298450" algn="l" rtl="0">
              <a:lnSpc>
                <a:spcPct val="115000"/>
              </a:lnSpc>
              <a:spcBef>
                <a:spcPts val="0"/>
              </a:spcBef>
              <a:spcAft>
                <a:spcPts val="0"/>
              </a:spcAft>
              <a:buClr>
                <a:srgbClr val="666666"/>
              </a:buClr>
              <a:buSzPts val="1100"/>
              <a:buFont typeface="Proxima Nova"/>
              <a:buChar char="●"/>
            </a:pPr>
            <a:r>
              <a:rPr lang="en-US" sz="500" dirty="0" smtClean="0">
                <a:solidFill>
                  <a:srgbClr val="666666"/>
                </a:solidFill>
                <a:latin typeface="Proxima Nova"/>
                <a:sym typeface="Proxima Nova"/>
              </a:rPr>
              <a:t>The app also</a:t>
            </a:r>
            <a:r>
              <a:rPr lang="en-US" sz="500" baseline="0" dirty="0" smtClean="0">
                <a:solidFill>
                  <a:srgbClr val="666666"/>
                </a:solidFill>
                <a:latin typeface="Proxima Nova"/>
                <a:sym typeface="Proxima Nova"/>
              </a:rPr>
              <a:t> intelligently suggests meals based on location, time, and past orders.</a:t>
            </a:r>
          </a:p>
          <a:p>
            <a:pPr marL="457200" lvl="0" indent="-298450" algn="l" rtl="0">
              <a:lnSpc>
                <a:spcPct val="115000"/>
              </a:lnSpc>
              <a:spcBef>
                <a:spcPts val="0"/>
              </a:spcBef>
              <a:spcAft>
                <a:spcPts val="0"/>
              </a:spcAft>
              <a:buClr>
                <a:srgbClr val="666666"/>
              </a:buClr>
              <a:buSzPts val="1100"/>
              <a:buFont typeface="Proxima Nova"/>
              <a:buChar char="●"/>
            </a:pPr>
            <a:endParaRPr lang="en-US" sz="500" dirty="0" smtClean="0"/>
          </a:p>
          <a:p>
            <a:endParaRPr lang="en-IN" dirty="0"/>
          </a:p>
        </p:txBody>
      </p:sp>
      <p:sp>
        <p:nvSpPr>
          <p:cNvPr id="4" name="Slide Number Placeholder 3"/>
          <p:cNvSpPr>
            <a:spLocks noGrp="1"/>
          </p:cNvSpPr>
          <p:nvPr>
            <p:ph type="sldNum" sz="quarter" idx="10"/>
          </p:nvPr>
        </p:nvSpPr>
        <p:spPr/>
        <p:txBody>
          <a:bodyPr/>
          <a:lstStyle/>
          <a:p>
            <a:fld id="{16045A6C-3E15-4F36-AA19-6D6A416EA31E}" type="slidenum">
              <a:rPr lang="en-IN" smtClean="0"/>
              <a:t>4</a:t>
            </a:fld>
            <a:endParaRPr lang="en-IN"/>
          </a:p>
        </p:txBody>
      </p:sp>
    </p:spTree>
    <p:extLst>
      <p:ext uri="{BB962C8B-B14F-4D97-AF65-F5344CB8AC3E}">
        <p14:creationId xmlns:p14="http://schemas.microsoft.com/office/powerpoint/2010/main" val="5015327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IN" dirty="0" smtClean="0"/>
              <a:t>User</a:t>
            </a:r>
            <a:r>
              <a:rPr lang="en-IN" baseline="0" dirty="0" smtClean="0"/>
              <a:t> story</a:t>
            </a:r>
            <a:endParaRPr lang="en-IN" dirty="0"/>
          </a:p>
        </p:txBody>
      </p:sp>
      <p:sp>
        <p:nvSpPr>
          <p:cNvPr id="4" name="Slide Number Placeholder 3"/>
          <p:cNvSpPr>
            <a:spLocks noGrp="1"/>
          </p:cNvSpPr>
          <p:nvPr>
            <p:ph type="sldNum" sz="quarter" idx="10"/>
          </p:nvPr>
        </p:nvSpPr>
        <p:spPr/>
        <p:txBody>
          <a:bodyPr/>
          <a:lstStyle/>
          <a:p>
            <a:fld id="{16045A6C-3E15-4F36-AA19-6D6A416EA31E}" type="slidenum">
              <a:rPr lang="en-IN" smtClean="0"/>
              <a:t>13</a:t>
            </a:fld>
            <a:endParaRPr lang="en-IN"/>
          </a:p>
        </p:txBody>
      </p:sp>
    </p:spTree>
    <p:extLst>
      <p:ext uri="{BB962C8B-B14F-4D97-AF65-F5344CB8AC3E}">
        <p14:creationId xmlns:p14="http://schemas.microsoft.com/office/powerpoint/2010/main" val="7850831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sz="500" b="1" dirty="0" smtClean="0"/>
              <a:t>James</a:t>
            </a:r>
            <a:r>
              <a:rPr lang="en-US" sz="500" b="1" baseline="0" dirty="0" smtClean="0"/>
              <a:t>:</a:t>
            </a:r>
            <a:r>
              <a:rPr lang="en-US" sz="500" baseline="0" dirty="0" smtClean="0"/>
              <a:t> </a:t>
            </a:r>
            <a:r>
              <a:rPr lang="en-IN" sz="800" b="1" dirty="0" smtClean="0"/>
              <a:t>Age: 25’</a:t>
            </a:r>
            <a:r>
              <a:rPr lang="en-IN" sz="800" b="1" baseline="0" dirty="0" smtClean="0"/>
              <a:t> </a:t>
            </a:r>
            <a:r>
              <a:rPr lang="en-IN" sz="800" b="1" dirty="0" smtClean="0"/>
              <a:t>Tech-savvy, working professional</a:t>
            </a:r>
            <a:r>
              <a:rPr lang="en-IN" sz="800" b="1" baseline="0" dirty="0" smtClean="0"/>
              <a:t> </a:t>
            </a:r>
            <a:r>
              <a:rPr lang="en-IN" sz="800" b="1" dirty="0" smtClean="0"/>
              <a:t>Principal Software Engineer</a:t>
            </a:r>
          </a:p>
          <a:p>
            <a:r>
              <a:rPr lang="en-IN" sz="800" b="1" dirty="0" smtClean="0"/>
              <a:t>Taara: Age: 21’</a:t>
            </a:r>
            <a:r>
              <a:rPr lang="en-IN" sz="800" b="1" baseline="0" dirty="0" smtClean="0"/>
              <a:t> </a:t>
            </a:r>
            <a:r>
              <a:rPr lang="en-IN" sz="800" b="1" dirty="0" smtClean="0"/>
              <a:t>Vegan, budget conscious, gymnast</a:t>
            </a:r>
            <a:r>
              <a:rPr lang="en-IN" sz="800" b="1" baseline="0" dirty="0" smtClean="0"/>
              <a:t> </a:t>
            </a:r>
            <a:r>
              <a:rPr lang="en-IN" sz="800" b="1" dirty="0" smtClean="0"/>
              <a:t>College student</a:t>
            </a:r>
          </a:p>
          <a:p>
            <a:r>
              <a:rPr lang="en-IN" sz="800" b="1" dirty="0" smtClean="0"/>
              <a:t>Devi: </a:t>
            </a:r>
            <a:r>
              <a:rPr lang="en-IN" sz="1050" b="1" dirty="0" smtClean="0"/>
              <a:t>Age: 24’</a:t>
            </a:r>
            <a:r>
              <a:rPr lang="en-IN" sz="1050" b="1" baseline="0" dirty="0" smtClean="0"/>
              <a:t> </a:t>
            </a:r>
            <a:r>
              <a:rPr lang="en-IN" sz="800" b="1" dirty="0" smtClean="0"/>
              <a:t>Works long hours, mostly orders online</a:t>
            </a:r>
            <a:r>
              <a:rPr lang="en-IN" sz="800" b="1" baseline="0" dirty="0" smtClean="0"/>
              <a:t> </a:t>
            </a:r>
            <a:r>
              <a:rPr lang="en-IN" sz="800" b="1" dirty="0" smtClean="0"/>
              <a:t>Human Resource Professional</a:t>
            </a:r>
          </a:p>
          <a:p>
            <a:r>
              <a:rPr lang="en-IN" sz="800" b="1" dirty="0" smtClean="0"/>
              <a:t>Rahul:</a:t>
            </a:r>
            <a:r>
              <a:rPr lang="en-IN" sz="800" b="1" baseline="0" dirty="0" smtClean="0"/>
              <a:t> Age 40’ Single, cooks poorly, day job with no fixed location, Carpenter</a:t>
            </a:r>
            <a:endParaRPr lang="en-US" sz="500" dirty="0" smtClean="0"/>
          </a:p>
          <a:p>
            <a:endParaRPr lang="en-IN" dirty="0"/>
          </a:p>
        </p:txBody>
      </p:sp>
      <p:sp>
        <p:nvSpPr>
          <p:cNvPr id="4" name="Slide Number Placeholder 3"/>
          <p:cNvSpPr>
            <a:spLocks noGrp="1"/>
          </p:cNvSpPr>
          <p:nvPr>
            <p:ph type="sldNum" sz="quarter" idx="10"/>
          </p:nvPr>
        </p:nvSpPr>
        <p:spPr/>
        <p:txBody>
          <a:bodyPr/>
          <a:lstStyle/>
          <a:p>
            <a:fld id="{16045A6C-3E15-4F36-AA19-6D6A416EA31E}" type="slidenum">
              <a:rPr lang="en-IN" smtClean="0"/>
              <a:t>5</a:t>
            </a:fld>
            <a:endParaRPr lang="en-IN"/>
          </a:p>
        </p:txBody>
      </p:sp>
    </p:spTree>
    <p:extLst>
      <p:ext uri="{BB962C8B-B14F-4D97-AF65-F5344CB8AC3E}">
        <p14:creationId xmlns:p14="http://schemas.microsoft.com/office/powerpoint/2010/main" val="29068710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16045A6C-3E15-4F36-AA19-6D6A416EA31E}" type="slidenum">
              <a:rPr lang="en-IN" smtClean="0"/>
              <a:t>6</a:t>
            </a:fld>
            <a:endParaRPr lang="en-IN"/>
          </a:p>
        </p:txBody>
      </p:sp>
    </p:spTree>
    <p:extLst>
      <p:ext uri="{BB962C8B-B14F-4D97-AF65-F5344CB8AC3E}">
        <p14:creationId xmlns:p14="http://schemas.microsoft.com/office/powerpoint/2010/main" val="15037008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16045A6C-3E15-4F36-AA19-6D6A416EA31E}" type="slidenum">
              <a:rPr lang="en-IN" smtClean="0"/>
              <a:t>7</a:t>
            </a:fld>
            <a:endParaRPr lang="en-IN"/>
          </a:p>
        </p:txBody>
      </p:sp>
    </p:spTree>
    <p:extLst>
      <p:ext uri="{BB962C8B-B14F-4D97-AF65-F5344CB8AC3E}">
        <p14:creationId xmlns:p14="http://schemas.microsoft.com/office/powerpoint/2010/main" val="41904982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16045A6C-3E15-4F36-AA19-6D6A416EA31E}" type="slidenum">
              <a:rPr lang="en-IN" smtClean="0"/>
              <a:t>8</a:t>
            </a:fld>
            <a:endParaRPr lang="en-IN"/>
          </a:p>
        </p:txBody>
      </p:sp>
    </p:spTree>
    <p:extLst>
      <p:ext uri="{BB962C8B-B14F-4D97-AF65-F5344CB8AC3E}">
        <p14:creationId xmlns:p14="http://schemas.microsoft.com/office/powerpoint/2010/main" val="3478916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IN" dirty="0" smtClean="0"/>
              <a:t>Open app &gt; Register &gt; Login &gt; Fetch</a:t>
            </a:r>
            <a:r>
              <a:rPr lang="en-IN" baseline="0" dirty="0" smtClean="0"/>
              <a:t> all delivery apps &gt; Present welcome screen &gt; Fetch menu items based on search &gt; show all the prices and discounts based on user profile &gt; Navigate to checkout &gt; Launch selected application &gt; Place order &gt; Return to DeliverEase &gt; Track order status &gt; Redirect to thank you screen and feedback</a:t>
            </a:r>
            <a:endParaRPr lang="en-IN" dirty="0"/>
          </a:p>
        </p:txBody>
      </p:sp>
      <p:sp>
        <p:nvSpPr>
          <p:cNvPr id="4" name="Slide Number Placeholder 3"/>
          <p:cNvSpPr>
            <a:spLocks noGrp="1"/>
          </p:cNvSpPr>
          <p:nvPr>
            <p:ph type="sldNum" sz="quarter" idx="10"/>
          </p:nvPr>
        </p:nvSpPr>
        <p:spPr/>
        <p:txBody>
          <a:bodyPr/>
          <a:lstStyle/>
          <a:p>
            <a:fld id="{16045A6C-3E15-4F36-AA19-6D6A416EA31E}" type="slidenum">
              <a:rPr lang="en-IN" smtClean="0"/>
              <a:t>9</a:t>
            </a:fld>
            <a:endParaRPr lang="en-IN"/>
          </a:p>
        </p:txBody>
      </p:sp>
    </p:spTree>
    <p:extLst>
      <p:ext uri="{BB962C8B-B14F-4D97-AF65-F5344CB8AC3E}">
        <p14:creationId xmlns:p14="http://schemas.microsoft.com/office/powerpoint/2010/main" val="37349354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IN" b="1" dirty="0" smtClean="0"/>
              <a:t>Frame 1: Landing Screen</a:t>
            </a:r>
          </a:p>
          <a:p>
            <a:r>
              <a:rPr lang="en-IN" b="1" dirty="0" smtClean="0"/>
              <a:t>Frame 2: Registration Page</a:t>
            </a:r>
            <a:r>
              <a:rPr lang="en-IN" dirty="0" smtClean="0"/>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IN" b="1" dirty="0" smtClean="0"/>
              <a:t>Frame 3: Login Page</a:t>
            </a:r>
            <a:r>
              <a:rPr lang="en-IN" dirty="0" smtClean="0"/>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IN" b="1" dirty="0" smtClean="0"/>
              <a:t>Frame 4: Home Page</a:t>
            </a:r>
            <a:r>
              <a:rPr lang="en-IN" dirty="0" smtClean="0"/>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IN" b="1" dirty="0" smtClean="0"/>
              <a:t>Frame 5: Checkout to External App Page</a:t>
            </a:r>
            <a:endParaRPr lang="en-IN" b="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IN" b="1" dirty="0" smtClean="0"/>
              <a:t>Frame 6: Order Tracking Page</a:t>
            </a:r>
            <a:r>
              <a:rPr lang="en-IN" dirty="0" smtClean="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smtClean="0"/>
          </a:p>
          <a:p>
            <a:endParaRPr lang="en-IN" dirty="0"/>
          </a:p>
        </p:txBody>
      </p:sp>
      <p:sp>
        <p:nvSpPr>
          <p:cNvPr id="4" name="Slide Number Placeholder 3"/>
          <p:cNvSpPr>
            <a:spLocks noGrp="1"/>
          </p:cNvSpPr>
          <p:nvPr>
            <p:ph type="sldNum" sz="quarter" idx="10"/>
          </p:nvPr>
        </p:nvSpPr>
        <p:spPr/>
        <p:txBody>
          <a:bodyPr/>
          <a:lstStyle/>
          <a:p>
            <a:fld id="{16045A6C-3E15-4F36-AA19-6D6A416EA31E}" type="slidenum">
              <a:rPr lang="en-IN" smtClean="0"/>
              <a:t>10</a:t>
            </a:fld>
            <a:endParaRPr lang="en-IN"/>
          </a:p>
        </p:txBody>
      </p:sp>
    </p:spTree>
    <p:extLst>
      <p:ext uri="{BB962C8B-B14F-4D97-AF65-F5344CB8AC3E}">
        <p14:creationId xmlns:p14="http://schemas.microsoft.com/office/powerpoint/2010/main" val="20012756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IN" dirty="0" err="1" smtClean="0"/>
              <a:t>Mockup</a:t>
            </a:r>
            <a:r>
              <a:rPr lang="en-IN" baseline="0" dirty="0" smtClean="0"/>
              <a:t> (optional)</a:t>
            </a:r>
            <a:endParaRPr lang="en-IN" dirty="0"/>
          </a:p>
        </p:txBody>
      </p:sp>
      <p:sp>
        <p:nvSpPr>
          <p:cNvPr id="4" name="Slide Number Placeholder 3"/>
          <p:cNvSpPr>
            <a:spLocks noGrp="1"/>
          </p:cNvSpPr>
          <p:nvPr>
            <p:ph type="sldNum" sz="quarter" idx="10"/>
          </p:nvPr>
        </p:nvSpPr>
        <p:spPr/>
        <p:txBody>
          <a:bodyPr/>
          <a:lstStyle/>
          <a:p>
            <a:fld id="{16045A6C-3E15-4F36-AA19-6D6A416EA31E}" type="slidenum">
              <a:rPr lang="en-IN" smtClean="0"/>
              <a:t>11</a:t>
            </a:fld>
            <a:endParaRPr lang="en-IN"/>
          </a:p>
        </p:txBody>
      </p:sp>
    </p:spTree>
    <p:extLst>
      <p:ext uri="{BB962C8B-B14F-4D97-AF65-F5344CB8AC3E}">
        <p14:creationId xmlns:p14="http://schemas.microsoft.com/office/powerpoint/2010/main" val="21704291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IN" dirty="0" smtClean="0"/>
              <a:t>epic</a:t>
            </a:r>
            <a:endParaRPr lang="en-IN" dirty="0"/>
          </a:p>
        </p:txBody>
      </p:sp>
      <p:sp>
        <p:nvSpPr>
          <p:cNvPr id="4" name="Slide Number Placeholder 3"/>
          <p:cNvSpPr>
            <a:spLocks noGrp="1"/>
          </p:cNvSpPr>
          <p:nvPr>
            <p:ph type="sldNum" sz="quarter" idx="10"/>
          </p:nvPr>
        </p:nvSpPr>
        <p:spPr/>
        <p:txBody>
          <a:bodyPr/>
          <a:lstStyle/>
          <a:p>
            <a:fld id="{16045A6C-3E15-4F36-AA19-6D6A416EA31E}" type="slidenum">
              <a:rPr lang="en-IN" smtClean="0"/>
              <a:t>12</a:t>
            </a:fld>
            <a:endParaRPr lang="en-IN"/>
          </a:p>
        </p:txBody>
      </p:sp>
    </p:spTree>
    <p:extLst>
      <p:ext uri="{BB962C8B-B14F-4D97-AF65-F5344CB8AC3E}">
        <p14:creationId xmlns:p14="http://schemas.microsoft.com/office/powerpoint/2010/main" val="22170506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0" name="Rectangle 9"/>
          <p:cNvSpPr/>
          <p:nvPr/>
        </p:nvSpPr>
        <p:spPr>
          <a:xfrm>
            <a:off x="1007534" y="0"/>
            <a:ext cx="5898825"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6906359"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958856" y="3428999"/>
            <a:ext cx="4138550" cy="2268559"/>
          </a:xfrm>
        </p:spPr>
        <p:txBody>
          <a:bodyPr anchor="t">
            <a:normAutofit/>
          </a:bodyPr>
          <a:lstStyle>
            <a:lvl1pPr algn="r">
              <a:defRPr sz="4200"/>
            </a:lvl1pPr>
          </a:lstStyle>
          <a:p>
            <a:r>
              <a:rPr lang="en-US" smtClean="0"/>
              <a:t>Click to edit Master title style</a:t>
            </a:r>
            <a:endParaRPr lang="en-US" dirty="0"/>
          </a:p>
        </p:txBody>
      </p:sp>
      <p:sp>
        <p:nvSpPr>
          <p:cNvPr id="3" name="Subtitle 2"/>
          <p:cNvSpPr>
            <a:spLocks noGrp="1"/>
          </p:cNvSpPr>
          <p:nvPr>
            <p:ph type="subTitle" idx="1"/>
          </p:nvPr>
        </p:nvSpPr>
        <p:spPr>
          <a:xfrm>
            <a:off x="2131292" y="2268787"/>
            <a:ext cx="3966114" cy="1160213"/>
          </a:xfrm>
        </p:spPr>
        <p:txBody>
          <a:bodyPr tIns="0" anchor="b">
            <a:normAutofit/>
          </a:bodyPr>
          <a:lstStyle>
            <a:lvl1pPr marL="0" indent="0" algn="r">
              <a:buNone/>
              <a:defRPr sz="1600" b="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9AB3A824-1A51-4B26-AD58-A6D8E14F6C04}" type="datetimeFigureOut">
              <a:rPr lang="en-US" smtClean="0"/>
              <a:t>10/30/2024</a:t>
            </a:fld>
            <a:endParaRPr lang="en-US" dirty="0"/>
          </a:p>
        </p:txBody>
      </p:sp>
      <p:sp>
        <p:nvSpPr>
          <p:cNvPr id="5" name="Footer Placeholder 4"/>
          <p:cNvSpPr>
            <a:spLocks noGrp="1"/>
          </p:cNvSpPr>
          <p:nvPr>
            <p:ph type="ftr" sz="quarter" idx="11"/>
          </p:nvPr>
        </p:nvSpPr>
        <p:spPr/>
        <p:txBody>
          <a:bodyPr/>
          <a:lstStyle/>
          <a:p>
            <a:r>
              <a:rPr lang="en-US" smtClean="0"/>
              <a:t>
              </a:t>
            </a:r>
            <a:endParaRPr lang="en-US" dirty="0"/>
          </a:p>
        </p:txBody>
      </p:sp>
      <p:sp>
        <p:nvSpPr>
          <p:cNvPr id="6" name="Slide Number Placeholder 5"/>
          <p:cNvSpPr>
            <a:spLocks noGrp="1"/>
          </p:cNvSpPr>
          <p:nvPr>
            <p:ph type="sldNum" sz="quarter" idx="12"/>
          </p:nvPr>
        </p:nvSpPr>
        <p:spPr/>
        <p:txBody>
          <a:bodyPr rIns="45720"/>
          <a:lstStyle/>
          <a:p>
            <a:fld id="{6D22F896-40B5-4ADD-8801-0D06FADFA095}" type="slidenum">
              <a:rPr lang="en-US" smtClean="0"/>
              <a:t>‹#›</a:t>
            </a:fld>
            <a:endParaRPr lang="en-US" dirty="0"/>
          </a:p>
        </p:txBody>
      </p:sp>
      <p:sp>
        <p:nvSpPr>
          <p:cNvPr id="24" name="TextBox 23"/>
          <p:cNvSpPr txBox="1"/>
          <p:nvPr/>
        </p:nvSpPr>
        <p:spPr>
          <a:xfrm>
            <a:off x="1641440" y="3262168"/>
            <a:ext cx="311727" cy="430887"/>
          </a:xfrm>
          <a:prstGeom prst="rect">
            <a:avLst/>
          </a:prstGeom>
          <a:noFill/>
        </p:spPr>
        <p:txBody>
          <a:bodyPr wrap="square" rtlCol="0">
            <a:spAutoFit/>
          </a:bodyPr>
          <a:lstStyle/>
          <a:p>
            <a:pPr algn="r"/>
            <a:r>
              <a:rPr lang="en-US" sz="2200" dirty="0">
                <a:solidFill>
                  <a:schemeClr val="accent6"/>
                </a:solidFill>
                <a:latin typeface="Wingdings 3" panose="05040102010807070707" pitchFamily="18" charset="2"/>
              </a:rPr>
              <a:t>z</a:t>
            </a:r>
            <a:endParaRPr lang="en-US" sz="22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22958580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0" name="Rectangle 9"/>
          <p:cNvSpPr/>
          <p:nvPr/>
        </p:nvSpPr>
        <p:spPr>
          <a:xfrm>
            <a:off x="1007534" y="0"/>
            <a:ext cx="7315560"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832116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TextBox 16"/>
          <p:cNvSpPr txBox="1"/>
          <p:nvPr/>
        </p:nvSpPr>
        <p:spPr>
          <a:xfrm>
            <a:off x="1651862" y="636541"/>
            <a:ext cx="311727" cy="338554"/>
          </a:xfrm>
          <a:prstGeom prst="rect">
            <a:avLst/>
          </a:prstGeom>
          <a:noFill/>
        </p:spPr>
        <p:txBody>
          <a:bodyPr wrap="square" rtlCol="0">
            <a:spAutoFit/>
          </a:bodyPr>
          <a:lstStyle/>
          <a:p>
            <a:pPr algn="r"/>
            <a:r>
              <a:rPr lang="en-US" sz="1600" dirty="0">
                <a:solidFill>
                  <a:schemeClr val="accent6"/>
                </a:solidFill>
                <a:latin typeface="Wingdings 3" panose="05040102010807070707" pitchFamily="18" charset="2"/>
              </a:rPr>
              <a:t>z</a:t>
            </a:r>
            <a:endParaRPr lang="en-US" sz="16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1958857" y="808057"/>
            <a:ext cx="5885350" cy="1077229"/>
          </a:xfrm>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2120792" y="2049878"/>
            <a:ext cx="5723414" cy="4000066"/>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857E33E-8B18-4087-B112-809917729534}" type="datetimeFigureOut">
              <a:rPr lang="en-US" smtClean="0"/>
              <a:t>10/30/2024</a:t>
            </a:fld>
            <a:endParaRPr lang="en-US" dirty="0"/>
          </a:p>
        </p:txBody>
      </p:sp>
      <p:sp>
        <p:nvSpPr>
          <p:cNvPr id="5" name="Footer Placeholder 4"/>
          <p:cNvSpPr>
            <a:spLocks noGrp="1"/>
          </p:cNvSpPr>
          <p:nvPr>
            <p:ph type="ftr" sz="quarter" idx="11"/>
          </p:nvPr>
        </p:nvSpPr>
        <p:spPr/>
        <p:txBody>
          <a:bodyPr/>
          <a:lstStyle/>
          <a:p>
            <a:r>
              <a:rPr lang="en-US" smtClean="0"/>
              <a:t>
              </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5509731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8" name="Rectangle 17"/>
          <p:cNvSpPr/>
          <p:nvPr/>
        </p:nvSpPr>
        <p:spPr>
          <a:xfrm>
            <a:off x="1007534" y="0"/>
            <a:ext cx="7315560"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 name="Rectangle 18"/>
          <p:cNvSpPr/>
          <p:nvPr/>
        </p:nvSpPr>
        <p:spPr>
          <a:xfrm>
            <a:off x="832116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3" name="TextBox 22"/>
          <p:cNvSpPr txBox="1"/>
          <p:nvPr/>
        </p:nvSpPr>
        <p:spPr>
          <a:xfrm rot="5400000">
            <a:off x="7688343" y="480678"/>
            <a:ext cx="311727" cy="338554"/>
          </a:xfrm>
          <a:prstGeom prst="rect">
            <a:avLst/>
          </a:prstGeom>
          <a:noFill/>
        </p:spPr>
        <p:txBody>
          <a:bodyPr wrap="square" rtlCol="0">
            <a:spAutoFit/>
          </a:bodyPr>
          <a:lstStyle/>
          <a:p>
            <a:pPr algn="r"/>
            <a:r>
              <a:rPr lang="en-US" sz="1600" dirty="0">
                <a:solidFill>
                  <a:schemeClr val="accent6"/>
                </a:solidFill>
                <a:latin typeface="Wingdings 3" panose="05040102010807070707" pitchFamily="18" charset="2"/>
              </a:rPr>
              <a:t>z</a:t>
            </a:r>
            <a:endParaRPr lang="en-US" sz="1600" dirty="0">
              <a:solidFill>
                <a:schemeClr val="accent6"/>
              </a:solidFill>
              <a:latin typeface="MS Shell Dlg 2" panose="020B0604030504040204" pitchFamily="34" charset="0"/>
            </a:endParaRPr>
          </a:p>
        </p:txBody>
      </p:sp>
      <p:sp>
        <p:nvSpPr>
          <p:cNvPr id="2" name="Vertical Title 1"/>
          <p:cNvSpPr>
            <a:spLocks noGrp="1"/>
          </p:cNvSpPr>
          <p:nvPr>
            <p:ph type="title" orient="vert"/>
          </p:nvPr>
        </p:nvSpPr>
        <p:spPr>
          <a:xfrm>
            <a:off x="6849317" y="805818"/>
            <a:ext cx="994889" cy="5244126"/>
          </a:xfrm>
        </p:spPr>
        <p:txBody>
          <a:bodyPr vert="eaVert"/>
          <a:lstStyle>
            <a:lvl1pPr algn="l">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964598" y="970410"/>
            <a:ext cx="4715441" cy="5079534"/>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3FFE419-2371-464F-8239-3959401C3561}" type="datetimeFigureOut">
              <a:rPr lang="en-US" smtClean="0"/>
              <a:t>10/30/2024</a:t>
            </a:fld>
            <a:endParaRPr lang="en-US" dirty="0"/>
          </a:p>
        </p:txBody>
      </p:sp>
      <p:sp>
        <p:nvSpPr>
          <p:cNvPr id="5" name="Footer Placeholder 4"/>
          <p:cNvSpPr>
            <a:spLocks noGrp="1"/>
          </p:cNvSpPr>
          <p:nvPr>
            <p:ph type="ftr" sz="quarter" idx="11"/>
          </p:nvPr>
        </p:nvSpPr>
        <p:spPr/>
        <p:txBody>
          <a:bodyPr/>
          <a:lstStyle/>
          <a:p>
            <a:r>
              <a:rPr lang="en-US" smtClean="0"/>
              <a:t>
              </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7349644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9" name="Rectangle 8"/>
          <p:cNvSpPr/>
          <p:nvPr/>
        </p:nvSpPr>
        <p:spPr>
          <a:xfrm>
            <a:off x="832116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07534" y="0"/>
            <a:ext cx="7315560"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nchor="ct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7D162C4-EDD9-4389-A98B-B87ECEA2A816}" type="datetimeFigureOut">
              <a:rPr lang="en-US" smtClean="0"/>
              <a:t>10/30/2024</a:t>
            </a:fld>
            <a:endParaRPr lang="en-US" dirty="0"/>
          </a:p>
        </p:txBody>
      </p:sp>
      <p:sp>
        <p:nvSpPr>
          <p:cNvPr id="5" name="Footer Placeholder 4"/>
          <p:cNvSpPr>
            <a:spLocks noGrp="1"/>
          </p:cNvSpPr>
          <p:nvPr>
            <p:ph type="ftr" sz="quarter" idx="11"/>
          </p:nvPr>
        </p:nvSpPr>
        <p:spPr/>
        <p:txBody>
          <a:bodyPr/>
          <a:lstStyle/>
          <a:p>
            <a:r>
              <a:rPr lang="en-US" smtClean="0"/>
              <a:t>
              </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
        <p:nvSpPr>
          <p:cNvPr id="7" name="TextBox 6"/>
          <p:cNvSpPr txBox="1"/>
          <p:nvPr/>
        </p:nvSpPr>
        <p:spPr>
          <a:xfrm>
            <a:off x="1651862" y="636541"/>
            <a:ext cx="311727" cy="338554"/>
          </a:xfrm>
          <a:prstGeom prst="rect">
            <a:avLst/>
          </a:prstGeom>
          <a:noFill/>
        </p:spPr>
        <p:txBody>
          <a:bodyPr wrap="square" rtlCol="0">
            <a:spAutoFit/>
          </a:bodyPr>
          <a:lstStyle/>
          <a:p>
            <a:pPr algn="r"/>
            <a:r>
              <a:rPr lang="en-US" sz="1600" dirty="0">
                <a:solidFill>
                  <a:schemeClr val="accent6"/>
                </a:solidFill>
                <a:latin typeface="Wingdings 3" panose="05040102010807070707" pitchFamily="18" charset="2"/>
              </a:rPr>
              <a:t>z</a:t>
            </a:r>
            <a:endParaRPr lang="en-US" sz="16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38262944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 name="Rectangle 9"/>
          <p:cNvSpPr/>
          <p:nvPr/>
        </p:nvSpPr>
        <p:spPr>
          <a:xfrm>
            <a:off x="1007534" y="0"/>
            <a:ext cx="7315560"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832116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957405" y="3199028"/>
            <a:ext cx="5967420" cy="1372971"/>
          </a:xfrm>
        </p:spPr>
        <p:txBody>
          <a:bodyPr anchor="t">
            <a:normAutofit/>
          </a:bodyPr>
          <a:lstStyle>
            <a:lvl1pPr algn="r">
              <a:defRPr sz="2800"/>
            </a:lvl1pPr>
          </a:lstStyle>
          <a:p>
            <a:r>
              <a:rPr lang="en-US" smtClean="0"/>
              <a:t>Click to edit Master title style</a:t>
            </a:r>
            <a:endParaRPr lang="en-US" dirty="0"/>
          </a:p>
        </p:txBody>
      </p:sp>
      <p:sp>
        <p:nvSpPr>
          <p:cNvPr id="3" name="Text Placeholder 2"/>
          <p:cNvSpPr>
            <a:spLocks noGrp="1"/>
          </p:cNvSpPr>
          <p:nvPr>
            <p:ph type="body" idx="1"/>
          </p:nvPr>
        </p:nvSpPr>
        <p:spPr>
          <a:xfrm>
            <a:off x="2121131" y="2272143"/>
            <a:ext cx="5803294" cy="926885"/>
          </a:xfrm>
        </p:spPr>
        <p:txBody>
          <a:bodyPr tIns="0" anchor="b">
            <a:normAutofit/>
          </a:bodyPr>
          <a:lstStyle>
            <a:lvl1pPr marL="0" indent="0" algn="r">
              <a:buNone/>
              <a:defRPr sz="16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3E5059C3-6A89-4494-99FF-5A4D6FFD50EB}" type="datetimeFigureOut">
              <a:rPr lang="en-US" smtClean="0"/>
              <a:t>10/30/2024</a:t>
            </a:fld>
            <a:endParaRPr lang="en-US" dirty="0"/>
          </a:p>
        </p:txBody>
      </p:sp>
      <p:sp>
        <p:nvSpPr>
          <p:cNvPr id="5" name="Footer Placeholder 4"/>
          <p:cNvSpPr>
            <a:spLocks noGrp="1"/>
          </p:cNvSpPr>
          <p:nvPr>
            <p:ph type="ftr" sz="quarter" idx="11"/>
          </p:nvPr>
        </p:nvSpPr>
        <p:spPr/>
        <p:txBody>
          <a:bodyPr/>
          <a:lstStyle/>
          <a:p>
            <a:r>
              <a:rPr lang="en-US" smtClean="0"/>
              <a:t>
              </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
        <p:nvSpPr>
          <p:cNvPr id="16" name="TextBox 15"/>
          <p:cNvSpPr txBox="1"/>
          <p:nvPr/>
        </p:nvSpPr>
        <p:spPr>
          <a:xfrm>
            <a:off x="1644924" y="3023993"/>
            <a:ext cx="311727" cy="338554"/>
          </a:xfrm>
          <a:prstGeom prst="rect">
            <a:avLst/>
          </a:prstGeom>
          <a:noFill/>
        </p:spPr>
        <p:txBody>
          <a:bodyPr wrap="square" rtlCol="0">
            <a:spAutoFit/>
          </a:bodyPr>
          <a:lstStyle/>
          <a:p>
            <a:pPr algn="r"/>
            <a:r>
              <a:rPr lang="en-US" sz="1600" dirty="0">
                <a:solidFill>
                  <a:schemeClr val="accent6"/>
                </a:solidFill>
                <a:latin typeface="Wingdings 3" panose="05040102010807070707" pitchFamily="18" charset="2"/>
              </a:rPr>
              <a:t>z</a:t>
            </a:r>
            <a:endParaRPr lang="en-US" sz="16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23244987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2" name="Rectangle 11"/>
          <p:cNvSpPr/>
          <p:nvPr/>
        </p:nvSpPr>
        <p:spPr>
          <a:xfrm>
            <a:off x="1007534" y="0"/>
            <a:ext cx="7315560"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961426" y="805818"/>
            <a:ext cx="5882780" cy="1081705"/>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965406" y="2056800"/>
            <a:ext cx="2855547" cy="3993144"/>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984679" y="2056800"/>
            <a:ext cx="2859527" cy="3993144"/>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CA954B2F-12DE-47F5-8894-472B206D2E1E}" type="datetimeFigureOut">
              <a:rPr lang="en-US" smtClean="0"/>
              <a:t>10/30/2024</a:t>
            </a:fld>
            <a:endParaRPr lang="en-US" dirty="0"/>
          </a:p>
        </p:txBody>
      </p:sp>
      <p:sp>
        <p:nvSpPr>
          <p:cNvPr id="6" name="Footer Placeholder 5"/>
          <p:cNvSpPr>
            <a:spLocks noGrp="1"/>
          </p:cNvSpPr>
          <p:nvPr>
            <p:ph type="ftr" sz="quarter" idx="11"/>
          </p:nvPr>
        </p:nvSpPr>
        <p:spPr/>
        <p:txBody>
          <a:bodyPr/>
          <a:lstStyle/>
          <a:p>
            <a:r>
              <a:rPr lang="en-US" smtClean="0"/>
              <a:t>
              </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
        <p:nvSpPr>
          <p:cNvPr id="11" name="Rectangle 10"/>
          <p:cNvSpPr/>
          <p:nvPr/>
        </p:nvSpPr>
        <p:spPr>
          <a:xfrm>
            <a:off x="832116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 name="TextBox 18"/>
          <p:cNvSpPr txBox="1"/>
          <p:nvPr/>
        </p:nvSpPr>
        <p:spPr>
          <a:xfrm>
            <a:off x="1651862" y="636541"/>
            <a:ext cx="311727" cy="338554"/>
          </a:xfrm>
          <a:prstGeom prst="rect">
            <a:avLst/>
          </a:prstGeom>
          <a:noFill/>
        </p:spPr>
        <p:txBody>
          <a:bodyPr wrap="square" rtlCol="0">
            <a:spAutoFit/>
          </a:bodyPr>
          <a:lstStyle/>
          <a:p>
            <a:pPr algn="r"/>
            <a:r>
              <a:rPr lang="en-US" sz="1600" dirty="0">
                <a:solidFill>
                  <a:schemeClr val="accent6"/>
                </a:solidFill>
                <a:latin typeface="Wingdings 3" panose="05040102010807070707" pitchFamily="18" charset="2"/>
              </a:rPr>
              <a:t>z</a:t>
            </a:r>
            <a:endParaRPr lang="en-US" sz="16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13261833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4" name="Rectangle 13"/>
          <p:cNvSpPr/>
          <p:nvPr/>
        </p:nvSpPr>
        <p:spPr>
          <a:xfrm>
            <a:off x="1007534" y="0"/>
            <a:ext cx="7315560"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832116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4" name="TextBox 23"/>
          <p:cNvSpPr txBox="1"/>
          <p:nvPr/>
        </p:nvSpPr>
        <p:spPr>
          <a:xfrm>
            <a:off x="1651862" y="636541"/>
            <a:ext cx="311727" cy="338554"/>
          </a:xfrm>
          <a:prstGeom prst="rect">
            <a:avLst/>
          </a:prstGeom>
          <a:noFill/>
        </p:spPr>
        <p:txBody>
          <a:bodyPr wrap="square" rtlCol="0">
            <a:spAutoFit/>
          </a:bodyPr>
          <a:lstStyle/>
          <a:p>
            <a:pPr algn="r"/>
            <a:r>
              <a:rPr lang="en-US" sz="1600" dirty="0">
                <a:solidFill>
                  <a:schemeClr val="accent6"/>
                </a:solidFill>
                <a:latin typeface="Wingdings 3" panose="05040102010807070707" pitchFamily="18" charset="2"/>
              </a:rPr>
              <a:t>z</a:t>
            </a:r>
            <a:endParaRPr lang="en-US" sz="16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1963589" y="805818"/>
            <a:ext cx="5880617" cy="1077020"/>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963589" y="2054563"/>
            <a:ext cx="2857364" cy="713818"/>
          </a:xfrm>
        </p:spPr>
        <p:txBody>
          <a:bodyPr anchor="b">
            <a:noAutofit/>
          </a:bodyPr>
          <a:lstStyle>
            <a:lvl1pPr marL="0" indent="0" algn="l">
              <a:lnSpc>
                <a:spcPct val="100000"/>
              </a:lnSpc>
              <a:buNone/>
              <a:defRPr sz="2000" b="0" cap="none" baseline="0">
                <a:solidFill>
                  <a:schemeClr val="accent6"/>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Edit Master text styles</a:t>
            </a:r>
          </a:p>
        </p:txBody>
      </p:sp>
      <p:sp>
        <p:nvSpPr>
          <p:cNvPr id="4" name="Content Placeholder 3"/>
          <p:cNvSpPr>
            <a:spLocks noGrp="1"/>
          </p:cNvSpPr>
          <p:nvPr>
            <p:ph sz="half" idx="2"/>
          </p:nvPr>
        </p:nvSpPr>
        <p:spPr>
          <a:xfrm>
            <a:off x="1962510" y="2851330"/>
            <a:ext cx="2858443" cy="3198613"/>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984679" y="2054563"/>
            <a:ext cx="2859527" cy="713818"/>
          </a:xfrm>
        </p:spPr>
        <p:txBody>
          <a:bodyPr anchor="b">
            <a:noAutofit/>
          </a:bodyPr>
          <a:lstStyle>
            <a:lvl1pPr marL="0" indent="0" algn="l">
              <a:lnSpc>
                <a:spcPct val="100000"/>
              </a:lnSpc>
              <a:buNone/>
              <a:defRPr sz="2000" b="0" cap="none" baseline="0">
                <a:solidFill>
                  <a:schemeClr val="accent6"/>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Edit Master text styles</a:t>
            </a:r>
          </a:p>
        </p:txBody>
      </p:sp>
      <p:sp>
        <p:nvSpPr>
          <p:cNvPr id="6" name="Content Placeholder 5"/>
          <p:cNvSpPr>
            <a:spLocks noGrp="1"/>
          </p:cNvSpPr>
          <p:nvPr>
            <p:ph sz="quarter" idx="4"/>
          </p:nvPr>
        </p:nvSpPr>
        <p:spPr>
          <a:xfrm>
            <a:off x="4984680" y="2851330"/>
            <a:ext cx="2859526" cy="3198613"/>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3F30E46F-7819-4ACF-B48B-48222C2ACC88}" type="datetimeFigureOut">
              <a:rPr lang="en-US" smtClean="0"/>
              <a:t>10/30/2024</a:t>
            </a:fld>
            <a:endParaRPr lang="en-US" dirty="0"/>
          </a:p>
        </p:txBody>
      </p:sp>
      <p:sp>
        <p:nvSpPr>
          <p:cNvPr id="8" name="Footer Placeholder 7"/>
          <p:cNvSpPr>
            <a:spLocks noGrp="1"/>
          </p:cNvSpPr>
          <p:nvPr>
            <p:ph type="ftr" sz="quarter" idx="11"/>
          </p:nvPr>
        </p:nvSpPr>
        <p:spPr/>
        <p:txBody>
          <a:bodyPr/>
          <a:lstStyle/>
          <a:p>
            <a:r>
              <a:rPr lang="en-US" smtClean="0"/>
              <a:t>
              </a:t>
            </a:r>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9697429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Rectangle 8"/>
          <p:cNvSpPr/>
          <p:nvPr/>
        </p:nvSpPr>
        <p:spPr>
          <a:xfrm>
            <a:off x="1007534" y="0"/>
            <a:ext cx="7315560"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832116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TextBox 15"/>
          <p:cNvSpPr txBox="1"/>
          <p:nvPr/>
        </p:nvSpPr>
        <p:spPr>
          <a:xfrm>
            <a:off x="1651862" y="636541"/>
            <a:ext cx="311727" cy="338554"/>
          </a:xfrm>
          <a:prstGeom prst="rect">
            <a:avLst/>
          </a:prstGeom>
          <a:noFill/>
        </p:spPr>
        <p:txBody>
          <a:bodyPr wrap="square" rtlCol="0">
            <a:spAutoFit/>
          </a:bodyPr>
          <a:lstStyle/>
          <a:p>
            <a:pPr algn="r"/>
            <a:r>
              <a:rPr lang="en-US" sz="1600" dirty="0">
                <a:solidFill>
                  <a:schemeClr val="accent6"/>
                </a:solidFill>
                <a:latin typeface="Wingdings 3" panose="05040102010807070707" pitchFamily="18" charset="2"/>
              </a:rPr>
              <a:t>z</a:t>
            </a:r>
            <a:endParaRPr lang="en-US" sz="1600" dirty="0">
              <a:solidFill>
                <a:schemeClr val="accent6"/>
              </a:solidFill>
              <a:latin typeface="MS Shell Dlg 2" panose="020B0604030504040204" pitchFamily="34" charset="0"/>
            </a:endParaRPr>
          </a:p>
        </p:txBody>
      </p:sp>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1FAF3416-4057-4DAA-829D-4CA07428D088}" type="datetimeFigureOut">
              <a:rPr lang="en-US" smtClean="0"/>
              <a:t>10/30/2024</a:t>
            </a:fld>
            <a:endParaRPr lang="en-US" dirty="0"/>
          </a:p>
        </p:txBody>
      </p:sp>
      <p:sp>
        <p:nvSpPr>
          <p:cNvPr id="4" name="Footer Placeholder 3"/>
          <p:cNvSpPr>
            <a:spLocks noGrp="1"/>
          </p:cNvSpPr>
          <p:nvPr>
            <p:ph type="ftr" sz="quarter" idx="11"/>
          </p:nvPr>
        </p:nvSpPr>
        <p:spPr/>
        <p:txBody>
          <a:bodyPr/>
          <a:lstStyle/>
          <a:p>
            <a:r>
              <a:rPr lang="en-US" smtClean="0"/>
              <a:t>
              </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9691584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9" name="Rectangle 8"/>
          <p:cNvSpPr/>
          <p:nvPr/>
        </p:nvSpPr>
        <p:spPr>
          <a:xfrm>
            <a:off x="1007534" y="0"/>
            <a:ext cx="7315560"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832116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921D9284-D300-4297-87F7-E791DCC15DB1}" type="datetimeFigureOut">
              <a:rPr lang="en-US" smtClean="0"/>
              <a:t>10/30/2024</a:t>
            </a:fld>
            <a:endParaRPr lang="en-US" dirty="0"/>
          </a:p>
        </p:txBody>
      </p:sp>
      <p:sp>
        <p:nvSpPr>
          <p:cNvPr id="3" name="Footer Placeholder 2"/>
          <p:cNvSpPr>
            <a:spLocks noGrp="1"/>
          </p:cNvSpPr>
          <p:nvPr>
            <p:ph type="ftr" sz="quarter" idx="11"/>
          </p:nvPr>
        </p:nvSpPr>
        <p:spPr/>
        <p:txBody>
          <a:bodyPr/>
          <a:lstStyle/>
          <a:p>
            <a:r>
              <a:rPr lang="en-US" smtClean="0"/>
              <a:t>
              </a:t>
            </a:r>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3339779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7" name="Rectangle 16"/>
          <p:cNvSpPr/>
          <p:nvPr/>
        </p:nvSpPr>
        <p:spPr>
          <a:xfrm>
            <a:off x="1007534" y="0"/>
            <a:ext cx="7315560"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832116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2" name="TextBox 21"/>
          <p:cNvSpPr txBox="1"/>
          <p:nvPr/>
        </p:nvSpPr>
        <p:spPr>
          <a:xfrm>
            <a:off x="1179466" y="1127642"/>
            <a:ext cx="311727" cy="338554"/>
          </a:xfrm>
          <a:prstGeom prst="rect">
            <a:avLst/>
          </a:prstGeom>
          <a:noFill/>
        </p:spPr>
        <p:txBody>
          <a:bodyPr wrap="square" rtlCol="0">
            <a:spAutoFit/>
          </a:bodyPr>
          <a:lstStyle/>
          <a:p>
            <a:pPr algn="r"/>
            <a:r>
              <a:rPr lang="en-US" sz="1600" dirty="0">
                <a:solidFill>
                  <a:schemeClr val="accent6"/>
                </a:solidFill>
                <a:latin typeface="Wingdings 3" panose="05040102010807070707" pitchFamily="18" charset="2"/>
              </a:rPr>
              <a:t>z</a:t>
            </a:r>
            <a:endParaRPr lang="en-US" sz="16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1485983" y="1296618"/>
            <a:ext cx="2120703" cy="1889075"/>
          </a:xfrm>
        </p:spPr>
        <p:txBody>
          <a:bodyPr anchor="b">
            <a:normAutofit/>
          </a:bodyPr>
          <a:lstStyle>
            <a:lvl1pPr algn="l">
              <a:defRPr sz="2000"/>
            </a:lvl1pPr>
          </a:lstStyle>
          <a:p>
            <a:r>
              <a:rPr lang="en-US" smtClean="0"/>
              <a:t>Click to edit Master title style</a:t>
            </a:r>
            <a:endParaRPr lang="en-US" dirty="0"/>
          </a:p>
        </p:txBody>
      </p:sp>
      <p:sp>
        <p:nvSpPr>
          <p:cNvPr id="3" name="Content Placeholder 2"/>
          <p:cNvSpPr>
            <a:spLocks noGrp="1"/>
          </p:cNvSpPr>
          <p:nvPr>
            <p:ph idx="1"/>
          </p:nvPr>
        </p:nvSpPr>
        <p:spPr>
          <a:xfrm>
            <a:off x="4088538" y="805818"/>
            <a:ext cx="3755668" cy="5244126"/>
          </a:xfrm>
        </p:spPr>
        <p:txBody>
          <a:bodyPr anchor="ct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485982" y="3186155"/>
            <a:ext cx="2120703" cy="2386397"/>
          </a:xfrm>
        </p:spPr>
        <p:txBody>
          <a:bodyPr>
            <a:normAutofit/>
          </a:bodyPr>
          <a:lstStyle>
            <a:lvl1pPr marL="0" indent="0" algn="l">
              <a:buNone/>
              <a:defRPr sz="14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Edit Master text styles</a:t>
            </a:r>
          </a:p>
        </p:txBody>
      </p:sp>
      <p:sp>
        <p:nvSpPr>
          <p:cNvPr id="5" name="Date Placeholder 4"/>
          <p:cNvSpPr>
            <a:spLocks noGrp="1"/>
          </p:cNvSpPr>
          <p:nvPr>
            <p:ph type="dt" sz="half" idx="10"/>
          </p:nvPr>
        </p:nvSpPr>
        <p:spPr/>
        <p:txBody>
          <a:bodyPr/>
          <a:lstStyle/>
          <a:p>
            <a:fld id="{37D525BB-DA17-4BA0-B3C8-3AC3ABC827E6}" type="datetimeFigureOut">
              <a:rPr lang="en-US" smtClean="0"/>
              <a:t>10/30/2024</a:t>
            </a:fld>
            <a:endParaRPr lang="en-US" dirty="0"/>
          </a:p>
        </p:txBody>
      </p:sp>
      <p:sp>
        <p:nvSpPr>
          <p:cNvPr id="6" name="Footer Placeholder 5"/>
          <p:cNvSpPr>
            <a:spLocks noGrp="1"/>
          </p:cNvSpPr>
          <p:nvPr>
            <p:ph type="ftr" sz="quarter" idx="11"/>
          </p:nvPr>
        </p:nvSpPr>
        <p:spPr/>
        <p:txBody>
          <a:bodyPr/>
          <a:lstStyle/>
          <a:p>
            <a:r>
              <a:rPr lang="en-US" smtClean="0"/>
              <a:t>
              </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6137833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1007534" y="0"/>
            <a:ext cx="7315560"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832116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TextBox 12"/>
          <p:cNvSpPr txBox="1"/>
          <p:nvPr/>
        </p:nvSpPr>
        <p:spPr>
          <a:xfrm>
            <a:off x="1179466" y="1127642"/>
            <a:ext cx="311727" cy="338554"/>
          </a:xfrm>
          <a:prstGeom prst="rect">
            <a:avLst/>
          </a:prstGeom>
          <a:noFill/>
        </p:spPr>
        <p:txBody>
          <a:bodyPr wrap="square" rtlCol="0">
            <a:spAutoFit/>
          </a:bodyPr>
          <a:lstStyle/>
          <a:p>
            <a:pPr algn="r"/>
            <a:r>
              <a:rPr lang="en-US" sz="1600" dirty="0">
                <a:solidFill>
                  <a:schemeClr val="accent6"/>
                </a:solidFill>
                <a:latin typeface="Wingdings 3" panose="05040102010807070707" pitchFamily="18" charset="2"/>
              </a:rPr>
              <a:t>z</a:t>
            </a:r>
            <a:endParaRPr lang="en-US" sz="1600" dirty="0">
              <a:solidFill>
                <a:schemeClr val="accent6"/>
              </a:solidFill>
              <a:latin typeface="MS Shell Dlg 2" panose="020B0604030504040204" pitchFamily="34" charset="0"/>
            </a:endParaRPr>
          </a:p>
        </p:txBody>
      </p:sp>
      <p:sp>
        <p:nvSpPr>
          <p:cNvPr id="3" name="Picture Placeholder 2"/>
          <p:cNvSpPr>
            <a:spLocks noGrp="1" noChangeAspect="1"/>
          </p:cNvSpPr>
          <p:nvPr>
            <p:ph type="pic" idx="1"/>
          </p:nvPr>
        </p:nvSpPr>
        <p:spPr>
          <a:xfrm>
            <a:off x="4582987" y="3229"/>
            <a:ext cx="3727769" cy="6858000"/>
          </a:xfrm>
          <a:solidFill>
            <a:schemeClr val="tx1">
              <a:alpha val="10000"/>
            </a:schemeClr>
          </a:solidFill>
          <a:ln w="9525" cap="sq">
            <a:noFill/>
            <a:miter lim="800000"/>
          </a:ln>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21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smtClean="0"/>
              <a:t>Click icon to add picture</a:t>
            </a:r>
            <a:endParaRPr lang="en-US" dirty="0"/>
          </a:p>
        </p:txBody>
      </p:sp>
      <p:sp>
        <p:nvSpPr>
          <p:cNvPr id="2" name="Title 1"/>
          <p:cNvSpPr>
            <a:spLocks noGrp="1"/>
          </p:cNvSpPr>
          <p:nvPr>
            <p:ph type="title"/>
          </p:nvPr>
        </p:nvSpPr>
        <p:spPr>
          <a:xfrm>
            <a:off x="1486671" y="1296618"/>
            <a:ext cx="2603212" cy="1886308"/>
          </a:xfrm>
        </p:spPr>
        <p:txBody>
          <a:bodyPr anchor="b">
            <a:normAutofit/>
          </a:bodyPr>
          <a:lstStyle>
            <a:lvl1pPr algn="l">
              <a:defRPr sz="2400"/>
            </a:lvl1pPr>
          </a:lstStyle>
          <a:p>
            <a:r>
              <a:rPr lang="en-US" smtClean="0"/>
              <a:t>Click to edit Master title style</a:t>
            </a:r>
            <a:endParaRPr lang="en-US" dirty="0"/>
          </a:p>
        </p:txBody>
      </p:sp>
      <p:sp>
        <p:nvSpPr>
          <p:cNvPr id="4" name="Text Placeholder 3"/>
          <p:cNvSpPr>
            <a:spLocks noGrp="1"/>
          </p:cNvSpPr>
          <p:nvPr>
            <p:ph type="body" sz="half" idx="2"/>
          </p:nvPr>
        </p:nvSpPr>
        <p:spPr>
          <a:xfrm>
            <a:off x="1485984" y="3182928"/>
            <a:ext cx="2603794" cy="2386394"/>
          </a:xfrm>
        </p:spPr>
        <p:txBody>
          <a:bodyPr>
            <a:normAutofit/>
          </a:bodyPr>
          <a:lstStyle>
            <a:lvl1pPr marL="0" indent="0" algn="l">
              <a:buNone/>
              <a:defRPr sz="16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Edit Master text styles</a:t>
            </a:r>
          </a:p>
        </p:txBody>
      </p:sp>
      <p:sp>
        <p:nvSpPr>
          <p:cNvPr id="5" name="Date Placeholder 4"/>
          <p:cNvSpPr>
            <a:spLocks noGrp="1"/>
          </p:cNvSpPr>
          <p:nvPr>
            <p:ph type="dt" sz="half" idx="10"/>
          </p:nvPr>
        </p:nvSpPr>
        <p:spPr/>
        <p:txBody>
          <a:bodyPr/>
          <a:lstStyle/>
          <a:p>
            <a:fld id="{B16C4C9A-3960-41CF-A4E9-2A8FB932454B}" type="datetimeFigureOut">
              <a:rPr lang="en-US" smtClean="0"/>
              <a:t>10/30/2024</a:t>
            </a:fld>
            <a:endParaRPr lang="en-US" dirty="0"/>
          </a:p>
        </p:txBody>
      </p:sp>
      <p:sp>
        <p:nvSpPr>
          <p:cNvPr id="6" name="Footer Placeholder 5"/>
          <p:cNvSpPr>
            <a:spLocks noGrp="1"/>
          </p:cNvSpPr>
          <p:nvPr>
            <p:ph type="ftr" sz="quarter" idx="11"/>
          </p:nvPr>
        </p:nvSpPr>
        <p:spPr/>
        <p:txBody>
          <a:bodyPr/>
          <a:lstStyle/>
          <a:p>
            <a:r>
              <a:rPr lang="en-US" smtClean="0"/>
              <a:t>
              </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521985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18" name="Picture 17"/>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371060" y="2912532"/>
            <a:ext cx="7772939" cy="3945467"/>
          </a:xfrm>
          <a:prstGeom prst="rect">
            <a:avLst/>
          </a:prstGeom>
        </p:spPr>
      </p:pic>
      <p:pic>
        <p:nvPicPr>
          <p:cNvPr id="15" name="Picture 14"/>
          <p:cNvPicPr>
            <a:picLocks noChangeAspect="1"/>
          </p:cNvPicPr>
          <p:nvPr/>
        </p:nvPicPr>
        <p:blipFill rotWithShape="1">
          <a:blip r:embed="rId14">
            <a:extLst>
              <a:ext uri="{28A0092B-C50C-407E-A947-70E740481C1C}">
                <a14:useLocalDpi xmlns:a14="http://schemas.microsoft.com/office/drawing/2010/main" val="0"/>
              </a:ext>
            </a:extLst>
          </a:blip>
          <a:srcRect r="24998"/>
          <a:stretch/>
        </p:blipFill>
        <p:spPr>
          <a:xfrm>
            <a:off x="1" y="0"/>
            <a:ext cx="9143999" cy="6858000"/>
          </a:xfrm>
          <a:prstGeom prst="rect">
            <a:avLst/>
          </a:prstGeom>
        </p:spPr>
      </p:pic>
      <p:sp>
        <p:nvSpPr>
          <p:cNvPr id="12" name="Rectangle 11"/>
          <p:cNvSpPr/>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961317" y="808057"/>
            <a:ext cx="5878011" cy="1077229"/>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2126236" y="2049878"/>
            <a:ext cx="5713092" cy="4000066"/>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Eigth level</a:t>
            </a:r>
          </a:p>
          <a:p>
            <a:pPr lvl="8"/>
            <a:r>
              <a:rPr lang="en-US" dirty="0"/>
              <a:t>Ninth level</a:t>
            </a:r>
          </a:p>
          <a:p>
            <a:pPr lvl="4"/>
            <a:endParaRPr lang="en-US" dirty="0"/>
          </a:p>
        </p:txBody>
      </p:sp>
      <p:sp>
        <p:nvSpPr>
          <p:cNvPr id="4" name="Date Placeholder 3"/>
          <p:cNvSpPr>
            <a:spLocks noGrp="1"/>
          </p:cNvSpPr>
          <p:nvPr>
            <p:ph type="dt" sz="half" idx="2"/>
          </p:nvPr>
        </p:nvSpPr>
        <p:spPr>
          <a:xfrm rot="5400000">
            <a:off x="-828294" y="5272451"/>
            <a:ext cx="2662729" cy="179188"/>
          </a:xfrm>
          <a:prstGeom prst="rect">
            <a:avLst/>
          </a:prstGeom>
        </p:spPr>
        <p:txBody>
          <a:bodyPr vert="horz" lIns="91440" tIns="18288" rIns="91440" bIns="45720" rtlCol="0" anchor="t"/>
          <a:lstStyle>
            <a:lvl1pPr algn="r">
              <a:defRPr sz="900">
                <a:solidFill>
                  <a:schemeClr val="tx1">
                    <a:tint val="75000"/>
                  </a:schemeClr>
                </a:solidFill>
                <a:latin typeface="+mn-lt"/>
              </a:defRPr>
            </a:lvl1pPr>
          </a:lstStyle>
          <a:p>
            <a:fld id="{3CBC1C18-307B-4F68-A007-B5B542270E8D}" type="datetimeFigureOut">
              <a:rPr lang="en-US" smtClean="0"/>
              <a:t>10/30/2024</a:t>
            </a:fld>
            <a:endParaRPr lang="en-US" dirty="0"/>
          </a:p>
        </p:txBody>
      </p:sp>
      <p:sp>
        <p:nvSpPr>
          <p:cNvPr id="5" name="Footer Placeholder 4"/>
          <p:cNvSpPr>
            <a:spLocks noGrp="1"/>
          </p:cNvSpPr>
          <p:nvPr>
            <p:ph type="ftr" sz="quarter" idx="3"/>
          </p:nvPr>
        </p:nvSpPr>
        <p:spPr>
          <a:xfrm rot="5400000">
            <a:off x="-2258177" y="3658900"/>
            <a:ext cx="5885352" cy="183663"/>
          </a:xfrm>
          <a:prstGeom prst="rect">
            <a:avLst/>
          </a:prstGeom>
        </p:spPr>
        <p:txBody>
          <a:bodyPr vert="horz" lIns="91440" tIns="45720" rIns="91440" bIns="18288" rtlCol="0" anchor="b"/>
          <a:lstStyle>
            <a:lvl1pPr algn="r">
              <a:defRPr sz="900">
                <a:solidFill>
                  <a:schemeClr val="tx1">
                    <a:tint val="75000"/>
                  </a:schemeClr>
                </a:solidFill>
              </a:defRPr>
            </a:lvl1pPr>
          </a:lstStyle>
          <a:p>
            <a:r>
              <a:rPr lang="en-US" smtClean="0"/>
              <a:t>
              </a:t>
            </a:r>
            <a:endParaRPr lang="en-US" dirty="0"/>
          </a:p>
        </p:txBody>
      </p:sp>
      <p:sp>
        <p:nvSpPr>
          <p:cNvPr id="6" name="Slide Number Placeholder 5"/>
          <p:cNvSpPr>
            <a:spLocks noGrp="1"/>
          </p:cNvSpPr>
          <p:nvPr>
            <p:ph type="sldNum" sz="quarter" idx="4"/>
          </p:nvPr>
        </p:nvSpPr>
        <p:spPr>
          <a:xfrm>
            <a:off x="162136" y="164594"/>
            <a:ext cx="638312" cy="322850"/>
          </a:xfrm>
          <a:prstGeom prst="rect">
            <a:avLst/>
          </a:prstGeom>
        </p:spPr>
        <p:txBody>
          <a:bodyPr vert="horz" lIns="91440" tIns="45720" rIns="45720" bIns="45720" rtlCol="0" anchor="ctr"/>
          <a:lstStyle>
            <a:lvl1pPr algn="r">
              <a:defRPr sz="1600">
                <a:solidFill>
                  <a:schemeClr val="tx1">
                    <a:tint val="75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654670238"/>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r" defTabSz="685800" rtl="0" eaLnBrk="1" latinLnBrk="0" hangingPunct="1">
        <a:lnSpc>
          <a:spcPct val="90000"/>
        </a:lnSpc>
        <a:spcBef>
          <a:spcPct val="0"/>
        </a:spcBef>
        <a:buNone/>
        <a:defRPr sz="2800" b="0" i="0" kern="1200" cap="none">
          <a:solidFill>
            <a:schemeClr val="tx1"/>
          </a:solidFill>
          <a:effectLst/>
          <a:latin typeface="+mj-lt"/>
          <a:ea typeface="+mj-ea"/>
          <a:cs typeface="+mj-cs"/>
        </a:defRPr>
      </a:lvl1pPr>
    </p:titleStyle>
    <p:bodyStyle>
      <a:lvl1pPr marL="258366" indent="-256032" algn="l" defTabSz="685800" rtl="0" eaLnBrk="1" latinLnBrk="0" hangingPunct="1">
        <a:lnSpc>
          <a:spcPct val="120000"/>
        </a:lnSpc>
        <a:spcBef>
          <a:spcPts val="375"/>
        </a:spcBef>
        <a:spcAft>
          <a:spcPts val="450"/>
        </a:spcAft>
        <a:buClr>
          <a:schemeClr val="accent6"/>
        </a:buClr>
        <a:buSzPct val="90000"/>
        <a:buFont typeface="Wingdings" panose="05000000000000000000" pitchFamily="2" charset="2"/>
        <a:buChar char="§"/>
        <a:defRPr sz="1800" kern="1200">
          <a:solidFill>
            <a:schemeClr val="tx1"/>
          </a:solidFill>
          <a:effectLst/>
          <a:latin typeface="+mn-lt"/>
          <a:ea typeface="+mn-ea"/>
          <a:cs typeface="+mn-cs"/>
        </a:defRPr>
      </a:lvl1pPr>
      <a:lvl2pPr marL="596504" indent="-256032" algn="l" defTabSz="685800" rtl="0" eaLnBrk="1" latinLnBrk="0" hangingPunct="1">
        <a:lnSpc>
          <a:spcPct val="120000"/>
        </a:lnSpc>
        <a:spcBef>
          <a:spcPts val="375"/>
        </a:spcBef>
        <a:spcAft>
          <a:spcPts val="450"/>
        </a:spcAft>
        <a:buClr>
          <a:schemeClr val="accent6"/>
        </a:buClr>
        <a:buSzPct val="90000"/>
        <a:buFont typeface="Wingdings" panose="05000000000000000000" pitchFamily="2" charset="2"/>
        <a:buChar char="§"/>
        <a:defRPr sz="1600" kern="1200">
          <a:solidFill>
            <a:schemeClr val="tx1"/>
          </a:solidFill>
          <a:effectLst/>
          <a:latin typeface="+mn-lt"/>
          <a:ea typeface="+mn-ea"/>
          <a:cs typeface="+mn-cs"/>
        </a:defRPr>
      </a:lvl2pPr>
      <a:lvl3pPr marL="944166" indent="-256032" algn="l" defTabSz="685800" rtl="0" eaLnBrk="1" latinLnBrk="0" hangingPunct="1">
        <a:lnSpc>
          <a:spcPct val="120000"/>
        </a:lnSpc>
        <a:spcBef>
          <a:spcPts val="375"/>
        </a:spcBef>
        <a:spcAft>
          <a:spcPts val="450"/>
        </a:spcAft>
        <a:buClr>
          <a:schemeClr val="accent6"/>
        </a:buClr>
        <a:buSzPct val="90000"/>
        <a:buFont typeface="Wingdings" panose="05000000000000000000" pitchFamily="2" charset="2"/>
        <a:buChar char="§"/>
        <a:defRPr sz="1400" kern="1200">
          <a:solidFill>
            <a:schemeClr val="tx1"/>
          </a:solidFill>
          <a:effectLst/>
          <a:latin typeface="+mn-lt"/>
          <a:ea typeface="+mn-ea"/>
          <a:cs typeface="+mn-cs"/>
        </a:defRPr>
      </a:lvl3pPr>
      <a:lvl4pPr marL="1282304" indent="-256032" algn="l" defTabSz="685800" rtl="0" eaLnBrk="1" latinLnBrk="0" hangingPunct="1">
        <a:lnSpc>
          <a:spcPct val="120000"/>
        </a:lnSpc>
        <a:spcBef>
          <a:spcPts val="375"/>
        </a:spcBef>
        <a:spcAft>
          <a:spcPts val="45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4pPr>
      <a:lvl5pPr marL="1629966" indent="-256032" algn="l" defTabSz="685800" rtl="0" eaLnBrk="1" latinLnBrk="0" hangingPunct="1">
        <a:lnSpc>
          <a:spcPct val="120000"/>
        </a:lnSpc>
        <a:spcBef>
          <a:spcPts val="375"/>
        </a:spcBef>
        <a:spcAft>
          <a:spcPts val="45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5pPr>
      <a:lvl6pPr marL="1885950" indent="-256032" algn="l" defTabSz="685800" rtl="0" eaLnBrk="1" latinLnBrk="0" hangingPunct="1">
        <a:lnSpc>
          <a:spcPct val="120000"/>
        </a:lnSpc>
        <a:spcBef>
          <a:spcPts val="375"/>
        </a:spcBef>
        <a:spcAft>
          <a:spcPts val="450"/>
        </a:spcAft>
        <a:buClr>
          <a:schemeClr val="accent6"/>
        </a:buClr>
        <a:buSzPct val="90000"/>
        <a:buFont typeface="Wingdings" panose="05000000000000000000" pitchFamily="2" charset="2"/>
        <a:buChar char="§"/>
        <a:defRPr sz="1100" kern="1200">
          <a:solidFill>
            <a:schemeClr val="tx1"/>
          </a:solidFill>
          <a:effectLst/>
          <a:latin typeface="+mn-lt"/>
          <a:ea typeface="+mn-ea"/>
          <a:cs typeface="+mn-cs"/>
        </a:defRPr>
      </a:lvl6pPr>
      <a:lvl7pPr marL="2228850" indent="-256032" algn="l" defTabSz="685800" rtl="0" eaLnBrk="1" latinLnBrk="0" hangingPunct="1">
        <a:lnSpc>
          <a:spcPct val="120000"/>
        </a:lnSpc>
        <a:spcBef>
          <a:spcPts val="375"/>
        </a:spcBef>
        <a:spcAft>
          <a:spcPts val="450"/>
        </a:spcAft>
        <a:buClr>
          <a:schemeClr val="accent6"/>
        </a:buClr>
        <a:buSzPct val="90000"/>
        <a:buFont typeface="Wingdings" panose="05000000000000000000" pitchFamily="2" charset="2"/>
        <a:buChar char="§"/>
        <a:defRPr sz="1100" kern="1200">
          <a:solidFill>
            <a:schemeClr val="tx1"/>
          </a:solidFill>
          <a:effectLst/>
          <a:latin typeface="+mn-lt"/>
          <a:ea typeface="+mn-ea"/>
          <a:cs typeface="+mn-cs"/>
        </a:defRPr>
      </a:lvl7pPr>
      <a:lvl8pPr marL="2571750" indent="-256032" algn="l" defTabSz="685800" rtl="0" eaLnBrk="1" latinLnBrk="0" hangingPunct="1">
        <a:lnSpc>
          <a:spcPct val="120000"/>
        </a:lnSpc>
        <a:spcBef>
          <a:spcPts val="375"/>
        </a:spcBef>
        <a:spcAft>
          <a:spcPts val="450"/>
        </a:spcAft>
        <a:buClr>
          <a:schemeClr val="accent6"/>
        </a:buClr>
        <a:buSzPct val="90000"/>
        <a:buFont typeface="Wingdings" panose="05000000000000000000" pitchFamily="2" charset="2"/>
        <a:buChar char="§"/>
        <a:defRPr sz="1100" kern="1200">
          <a:solidFill>
            <a:schemeClr val="tx1"/>
          </a:solidFill>
          <a:effectLst/>
          <a:latin typeface="+mn-lt"/>
          <a:ea typeface="+mn-ea"/>
          <a:cs typeface="+mn-cs"/>
        </a:defRPr>
      </a:lvl8pPr>
      <a:lvl9pPr marL="2914650" indent="-256032" algn="l" defTabSz="685800" rtl="0" eaLnBrk="1" latinLnBrk="0" hangingPunct="1">
        <a:lnSpc>
          <a:spcPct val="120000"/>
        </a:lnSpc>
        <a:spcBef>
          <a:spcPts val="375"/>
        </a:spcBef>
        <a:spcAft>
          <a:spcPts val="450"/>
        </a:spcAft>
        <a:buClr>
          <a:schemeClr val="accent6"/>
        </a:buClr>
        <a:buSzPct val="90000"/>
        <a:buFont typeface="Wingdings" panose="05000000000000000000" pitchFamily="2" charset="2"/>
        <a:buChar char="§"/>
        <a:defRPr sz="1100" kern="1200">
          <a:solidFill>
            <a:schemeClr val="tx1"/>
          </a:solidFill>
          <a:effectLst/>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8.png"/><Relationship Id="rId11" Type="http://schemas.microsoft.com/office/2007/relationships/hdphoto" Target="../media/hdphoto1.wdp"/><Relationship Id="rId5" Type="http://schemas.openxmlformats.org/officeDocument/2006/relationships/image" Target="../media/image16.png"/><Relationship Id="rId10" Type="http://schemas.openxmlformats.org/officeDocument/2006/relationships/image" Target="../media/image20.png"/><Relationship Id="rId4" Type="http://schemas.openxmlformats.org/officeDocument/2006/relationships/image" Target="../media/image15.png"/><Relationship Id="rId9"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1.jpg"/></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1.jpg"/></Relationships>
</file>

<file path=ppt/slides/_rels/slide2.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png"/><Relationship Id="rId3" Type="http://schemas.openxmlformats.org/officeDocument/2006/relationships/image" Target="../media/image9.jpg"/><Relationship Id="rId7" Type="http://schemas.openxmlformats.org/officeDocument/2006/relationships/image" Target="../media/image13.png"/><Relationship Id="rId12" Type="http://schemas.openxmlformats.org/officeDocument/2006/relationships/image" Target="../media/image18.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11.jpg"/><Relationship Id="rId15" Type="http://schemas.microsoft.com/office/2007/relationships/hdphoto" Target="../media/hdphoto1.wdp"/><Relationship Id="rId10" Type="http://schemas.openxmlformats.org/officeDocument/2006/relationships/image" Target="../media/image16.png"/><Relationship Id="rId4" Type="http://schemas.openxmlformats.org/officeDocument/2006/relationships/image" Target="../media/image10.jpg"/><Relationship Id="rId9" Type="http://schemas.openxmlformats.org/officeDocument/2006/relationships/image" Target="../media/image15.png"/><Relationship Id="rId14" Type="http://schemas.openxmlformats.org/officeDocument/2006/relationships/image" Target="../media/image2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1.jpg"/><Relationship Id="rId4" Type="http://schemas.openxmlformats.org/officeDocument/2006/relationships/image" Target="../media/image9.jpg"/></Relationships>
</file>

<file path=ppt/slides/_rels/slide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9.jpg"/><Relationship Id="rId4" Type="http://schemas.openxmlformats.org/officeDocument/2006/relationships/image" Target="../media/image22.png"/></Relationships>
</file>

<file path=ppt/slides/_rels/slide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11.jpg"/><Relationship Id="rId4" Type="http://schemas.openxmlformats.org/officeDocument/2006/relationships/image" Target="../media/image22.png"/></Relationships>
</file>

<file path=ppt/slides/_rels/slide8.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22.png"/><Relationship Id="rId7"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microsoft.com/office/2007/relationships/hdphoto" Target="../media/hdphoto2.wdp"/><Relationship Id="rId5" Type="http://schemas.openxmlformats.org/officeDocument/2006/relationships/image" Target="../media/image23.png"/><Relationship Id="rId10" Type="http://schemas.microsoft.com/office/2007/relationships/hdphoto" Target="../media/hdphoto4.wdp"/><Relationship Id="rId4" Type="http://schemas.openxmlformats.org/officeDocument/2006/relationships/image" Target="../media/image13.png"/><Relationship Id="rId9" Type="http://schemas.openxmlformats.org/officeDocument/2006/relationships/image" Target="../media/image25.png"/></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38858" t="5653" r="23642"/>
          <a:stretch/>
        </p:blipFill>
        <p:spPr>
          <a:xfrm>
            <a:off x="6915093" y="289996"/>
            <a:ext cx="2239066" cy="5633284"/>
          </a:xfrm>
          <a:prstGeom prst="rect">
            <a:avLst/>
          </a:prstGeom>
        </p:spPr>
      </p:pic>
      <p:sp>
        <p:nvSpPr>
          <p:cNvPr id="9" name="Curved Right Arrow 8"/>
          <p:cNvSpPr/>
          <p:nvPr/>
        </p:nvSpPr>
        <p:spPr>
          <a:xfrm>
            <a:off x="7324699" y="2053369"/>
            <a:ext cx="204406" cy="376172"/>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0" name="Curved Left Arrow 9"/>
          <p:cNvSpPr/>
          <p:nvPr/>
        </p:nvSpPr>
        <p:spPr>
          <a:xfrm>
            <a:off x="8639675" y="2053369"/>
            <a:ext cx="239334" cy="376172"/>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2" name="Title 1"/>
          <p:cNvSpPr>
            <a:spLocks noGrp="1"/>
          </p:cNvSpPr>
          <p:nvPr>
            <p:ph type="ctrTitle"/>
          </p:nvPr>
        </p:nvSpPr>
        <p:spPr>
          <a:xfrm>
            <a:off x="1574157" y="3431892"/>
            <a:ext cx="5240738" cy="2268559"/>
          </a:xfrm>
        </p:spPr>
        <p:txBody>
          <a:bodyPr>
            <a:normAutofit/>
          </a:bodyPr>
          <a:lstStyle/>
          <a:p>
            <a:r>
              <a:rPr lang="en-IN" sz="6600" b="1" dirty="0" smtClean="0"/>
              <a:t>DeliverEase</a:t>
            </a:r>
            <a:r>
              <a:rPr lang="en-IN" sz="5400" b="1" dirty="0" smtClean="0"/>
              <a:t/>
            </a:r>
            <a:br>
              <a:rPr lang="en-IN" sz="5400" b="1" dirty="0" smtClean="0"/>
            </a:br>
            <a:r>
              <a:rPr lang="en-IN" sz="2400" b="1" dirty="0" smtClean="0"/>
              <a:t>Every Meal, One App Away!</a:t>
            </a:r>
            <a:endParaRPr lang="en-IN" sz="5400" dirty="0"/>
          </a:p>
        </p:txBody>
      </p:sp>
      <p:sp>
        <p:nvSpPr>
          <p:cNvPr id="3" name="Subtitle 2"/>
          <p:cNvSpPr>
            <a:spLocks noGrp="1"/>
          </p:cNvSpPr>
          <p:nvPr>
            <p:ph type="subTitle" idx="1"/>
          </p:nvPr>
        </p:nvSpPr>
        <p:spPr>
          <a:xfrm>
            <a:off x="2848781" y="2271679"/>
            <a:ext cx="3966114" cy="1160213"/>
          </a:xfrm>
        </p:spPr>
        <p:txBody>
          <a:bodyPr>
            <a:normAutofit/>
          </a:bodyPr>
          <a:lstStyle/>
          <a:p>
            <a:r>
              <a:rPr lang="en-IN" sz="2800" dirty="0" smtClean="0"/>
              <a:t>Product Canvas </a:t>
            </a:r>
            <a:endParaRPr lang="en-IN" sz="2800"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11710" y="2271679"/>
            <a:ext cx="1358265" cy="1358265"/>
          </a:xfrm>
          <a:prstGeom prst="ellipse">
            <a:avLst/>
          </a:prstGeom>
          <a:ln w="63500" cap="rnd">
            <a:solidFill>
              <a:srgbClr val="333333">
                <a:alpha val="30000"/>
              </a:srgbClr>
            </a:solidFill>
          </a:ln>
          <a:effectLst>
            <a:outerShdw blurRad="381000" dist="292100" dir="5400000" sx="-80000" sy="-18000" rotWithShape="0">
              <a:srgbClr val="000000">
                <a:alpha val="40000"/>
              </a:srgbClr>
            </a:outerShdw>
          </a:effectLst>
          <a:scene3d>
            <a:camera prst="orthographicFront"/>
            <a:lightRig rig="contrasting" dir="t">
              <a:rot lat="0" lon="0" rev="3000000"/>
            </a:lightRig>
          </a:scene3d>
          <a:sp3d contourW="7620">
            <a:bevelT w="95250" h="31750"/>
            <a:contourClr>
              <a:srgbClr val="333333"/>
            </a:contourClr>
          </a:sp3d>
        </p:spPr>
      </p:pic>
      <p:pic>
        <p:nvPicPr>
          <p:cNvPr id="6" name="Picture 5"/>
          <p:cNvPicPr>
            <a:picLocks noChangeAspect="1"/>
          </p:cNvPicPr>
          <p:nvPr/>
        </p:nvPicPr>
        <p:blipFill>
          <a:blip r:embed="rId4"/>
          <a:stretch>
            <a:fillRect/>
          </a:stretch>
        </p:blipFill>
        <p:spPr>
          <a:xfrm>
            <a:off x="7384986" y="1715260"/>
            <a:ext cx="422974" cy="417180"/>
          </a:xfrm>
          <a:prstGeom prst="rect">
            <a:avLst/>
          </a:prstGeom>
        </p:spPr>
      </p:pic>
      <p:pic>
        <p:nvPicPr>
          <p:cNvPr id="7" name="Picture 6"/>
          <p:cNvPicPr>
            <a:picLocks noChangeAspect="1"/>
          </p:cNvPicPr>
          <p:nvPr/>
        </p:nvPicPr>
        <p:blipFill>
          <a:blip r:embed="rId5"/>
          <a:stretch>
            <a:fillRect/>
          </a:stretch>
        </p:blipFill>
        <p:spPr>
          <a:xfrm>
            <a:off x="7875599" y="1715260"/>
            <a:ext cx="448158" cy="417180"/>
          </a:xfrm>
          <a:prstGeom prst="rect">
            <a:avLst/>
          </a:prstGeom>
        </p:spPr>
      </p:pic>
      <p:pic>
        <p:nvPicPr>
          <p:cNvPr id="8" name="Picture 7"/>
          <p:cNvPicPr>
            <a:picLocks noChangeAspect="1"/>
          </p:cNvPicPr>
          <p:nvPr/>
        </p:nvPicPr>
        <p:blipFill rotWithShape="1">
          <a:blip r:embed="rId6"/>
          <a:srcRect l="5275" r="8715"/>
          <a:stretch/>
        </p:blipFill>
        <p:spPr>
          <a:xfrm>
            <a:off x="8391396" y="1715260"/>
            <a:ext cx="405846" cy="410976"/>
          </a:xfrm>
          <a:prstGeom prst="rect">
            <a:avLst/>
          </a:prstGeom>
        </p:spPr>
      </p:pic>
    </p:spTree>
    <p:extLst>
      <p:ext uri="{BB962C8B-B14F-4D97-AF65-F5344CB8AC3E}">
        <p14:creationId xmlns:p14="http://schemas.microsoft.com/office/powerpoint/2010/main" val="414724647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 name="Picture 62"/>
          <p:cNvPicPr>
            <a:picLocks noChangeAspect="1"/>
          </p:cNvPicPr>
          <p:nvPr/>
        </p:nvPicPr>
        <p:blipFill rotWithShape="1">
          <a:blip r:embed="rId3">
            <a:extLst>
              <a:ext uri="{28A0092B-C50C-407E-A947-70E740481C1C}">
                <a14:useLocalDpi xmlns:a14="http://schemas.microsoft.com/office/drawing/2010/main" val="0"/>
              </a:ext>
            </a:extLst>
          </a:blip>
          <a:srcRect r="33720"/>
          <a:stretch/>
        </p:blipFill>
        <p:spPr>
          <a:xfrm rot="10800000">
            <a:off x="1020994" y="0"/>
            <a:ext cx="8087360" cy="6858000"/>
          </a:xfrm>
          <a:prstGeom prst="rect">
            <a:avLst/>
          </a:prstGeom>
        </p:spPr>
      </p:pic>
      <p:pic>
        <p:nvPicPr>
          <p:cNvPr id="51" name="Picture 5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14293" y="3791387"/>
            <a:ext cx="1490043" cy="3005636"/>
          </a:xfrm>
          <a:prstGeom prst="rect">
            <a:avLst/>
          </a:prstGeom>
        </p:spPr>
      </p:pic>
      <p:sp>
        <p:nvSpPr>
          <p:cNvPr id="56" name="Title 1"/>
          <p:cNvSpPr txBox="1">
            <a:spLocks/>
          </p:cNvSpPr>
          <p:nvPr/>
        </p:nvSpPr>
        <p:spPr>
          <a:xfrm>
            <a:off x="1024136" y="83096"/>
            <a:ext cx="3418771" cy="563825"/>
          </a:xfrm>
          <a:prstGeom prst="rect">
            <a:avLst/>
          </a:prstGeom>
        </p:spPr>
        <p:txBody>
          <a:bodyPr vert="horz" lIns="91440" tIns="45720" rIns="91440" bIns="45720" rtlCol="0" anchor="t">
            <a:normAutofit/>
          </a:bodyPr>
          <a:lstStyle>
            <a:lvl1pPr algn="r" defTabSz="685800" rtl="0" eaLnBrk="1" latinLnBrk="0" hangingPunct="1">
              <a:lnSpc>
                <a:spcPct val="90000"/>
              </a:lnSpc>
              <a:spcBef>
                <a:spcPct val="0"/>
              </a:spcBef>
              <a:buNone/>
              <a:defRPr sz="4200" b="0" i="0" kern="1200" cap="none">
                <a:solidFill>
                  <a:schemeClr val="tx1"/>
                </a:solidFill>
                <a:effectLst/>
                <a:latin typeface="+mj-lt"/>
                <a:ea typeface="+mj-ea"/>
                <a:cs typeface="+mj-cs"/>
              </a:defRPr>
            </a:lvl1pPr>
          </a:lstStyle>
          <a:p>
            <a:pPr algn="l"/>
            <a:r>
              <a:rPr lang="en-IN" sz="2800" b="1" dirty="0" smtClean="0"/>
              <a:t>Wireframes</a:t>
            </a:r>
            <a:endParaRPr lang="en-IN" sz="2800" b="1" dirty="0"/>
          </a:p>
        </p:txBody>
      </p:sp>
      <p:sp>
        <p:nvSpPr>
          <p:cNvPr id="65" name="Line Callout 1 (Accent Bar) 64"/>
          <p:cNvSpPr/>
          <p:nvPr/>
        </p:nvSpPr>
        <p:spPr>
          <a:xfrm>
            <a:off x="1810127" y="617616"/>
            <a:ext cx="1862714" cy="680847"/>
          </a:xfrm>
          <a:prstGeom prst="accentCallout1">
            <a:avLst>
              <a:gd name="adj1" fmla="val 21421"/>
              <a:gd name="adj2" fmla="val -2871"/>
              <a:gd name="adj3" fmla="val 112500"/>
              <a:gd name="adj4" fmla="val -38333"/>
            </a:avLst>
          </a:prstGeom>
          <a:scene3d>
            <a:camera prst="orthographicFront"/>
            <a:lightRig rig="threePt" dir="t"/>
          </a:scene3d>
          <a:sp3d prstMaterial="metal"/>
        </p:spPr>
        <p:style>
          <a:lnRef idx="1">
            <a:schemeClr val="accent5"/>
          </a:lnRef>
          <a:fillRef idx="2">
            <a:schemeClr val="accent5"/>
          </a:fillRef>
          <a:effectRef idx="1">
            <a:schemeClr val="accent5"/>
          </a:effectRef>
          <a:fontRef idx="minor">
            <a:schemeClr val="dk1"/>
          </a:fontRef>
        </p:style>
        <p:txBody>
          <a:bodyPr rtlCol="0" anchor="ctr"/>
          <a:lstStyle/>
          <a:p>
            <a:pPr algn="ctr"/>
            <a:endParaRPr lang="en-IN" sz="1000"/>
          </a:p>
        </p:txBody>
      </p:sp>
      <p:sp>
        <p:nvSpPr>
          <p:cNvPr id="57" name="TextBox 56"/>
          <p:cNvSpPr txBox="1"/>
          <p:nvPr/>
        </p:nvSpPr>
        <p:spPr>
          <a:xfrm>
            <a:off x="1770197" y="596307"/>
            <a:ext cx="2032712" cy="646331"/>
          </a:xfrm>
          <a:prstGeom prst="rect">
            <a:avLst/>
          </a:prstGeom>
          <a:noFill/>
          <a:ln>
            <a:noFill/>
          </a:ln>
        </p:spPr>
        <p:txBody>
          <a:bodyPr wrap="square" rtlCol="0">
            <a:spAutoFit/>
          </a:bodyPr>
          <a:lstStyle/>
          <a:p>
            <a:r>
              <a:rPr lang="en-IN" sz="900" dirty="0" smtClean="0">
                <a:solidFill>
                  <a:schemeClr val="bg1"/>
                </a:solidFill>
              </a:rPr>
              <a:t>The initial landing page for the app, where it allows existing users to navigate to login page and new users to the registration page</a:t>
            </a:r>
            <a:endParaRPr lang="en-IN" sz="900" dirty="0">
              <a:solidFill>
                <a:schemeClr val="bg1"/>
              </a:solidFill>
            </a:endParaRPr>
          </a:p>
        </p:txBody>
      </p:sp>
      <p:sp>
        <p:nvSpPr>
          <p:cNvPr id="66" name="Line Callout 1 (Accent Bar) 65"/>
          <p:cNvSpPr/>
          <p:nvPr/>
        </p:nvSpPr>
        <p:spPr>
          <a:xfrm>
            <a:off x="1870392" y="5916037"/>
            <a:ext cx="1911628" cy="784830"/>
          </a:xfrm>
          <a:prstGeom prst="accentCallout1">
            <a:avLst>
              <a:gd name="adj1" fmla="val 21421"/>
              <a:gd name="adj2" fmla="val -2871"/>
              <a:gd name="adj3" fmla="val 65306"/>
              <a:gd name="adj4" fmla="val -39544"/>
            </a:avLst>
          </a:prstGeom>
          <a:scene3d>
            <a:camera prst="orthographicFront"/>
            <a:lightRig rig="threePt" dir="t"/>
          </a:scene3d>
          <a:sp3d prstMaterial="metal"/>
        </p:spPr>
        <p:style>
          <a:lnRef idx="1">
            <a:schemeClr val="accent5"/>
          </a:lnRef>
          <a:fillRef idx="2">
            <a:schemeClr val="accent5"/>
          </a:fillRef>
          <a:effectRef idx="1">
            <a:schemeClr val="accent5"/>
          </a:effectRef>
          <a:fontRef idx="minor">
            <a:schemeClr val="dk1"/>
          </a:fontRef>
        </p:style>
        <p:txBody>
          <a:bodyPr rtlCol="0" anchor="ctr"/>
          <a:lstStyle/>
          <a:p>
            <a:pPr algn="ctr"/>
            <a:endParaRPr lang="en-IN" sz="1000"/>
          </a:p>
        </p:txBody>
      </p:sp>
      <p:sp>
        <p:nvSpPr>
          <p:cNvPr id="60" name="TextBox 59"/>
          <p:cNvSpPr txBox="1"/>
          <p:nvPr/>
        </p:nvSpPr>
        <p:spPr>
          <a:xfrm>
            <a:off x="1864888" y="5985286"/>
            <a:ext cx="1917132" cy="646331"/>
          </a:xfrm>
          <a:prstGeom prst="rect">
            <a:avLst/>
          </a:prstGeom>
          <a:noFill/>
          <a:ln>
            <a:noFill/>
          </a:ln>
        </p:spPr>
        <p:txBody>
          <a:bodyPr wrap="square" rtlCol="0">
            <a:spAutoFit/>
          </a:bodyPr>
          <a:lstStyle/>
          <a:p>
            <a:r>
              <a:rPr lang="en-IN" sz="900" dirty="0" smtClean="0">
                <a:solidFill>
                  <a:schemeClr val="bg1"/>
                </a:solidFill>
              </a:rPr>
              <a:t>The home screen allows users to search for a food item and then displays cheapest/fastest options for them to checkout</a:t>
            </a:r>
            <a:endParaRPr lang="en-IN" sz="900" dirty="0">
              <a:solidFill>
                <a:schemeClr val="bg1"/>
              </a:solidFill>
            </a:endParaRPr>
          </a:p>
        </p:txBody>
      </p:sp>
      <p:sp>
        <p:nvSpPr>
          <p:cNvPr id="68" name="Line Callout 1 (Accent Bar) 67"/>
          <p:cNvSpPr/>
          <p:nvPr/>
        </p:nvSpPr>
        <p:spPr>
          <a:xfrm>
            <a:off x="1780748" y="3085270"/>
            <a:ext cx="2011182" cy="738664"/>
          </a:xfrm>
          <a:prstGeom prst="accentCallout1">
            <a:avLst>
              <a:gd name="adj1" fmla="val 28136"/>
              <a:gd name="adj2" fmla="val 102263"/>
              <a:gd name="adj3" fmla="val -85597"/>
              <a:gd name="adj4" fmla="val 149435"/>
            </a:avLst>
          </a:prstGeom>
          <a:scene3d>
            <a:camera prst="orthographicFront"/>
            <a:lightRig rig="threePt" dir="t"/>
          </a:scene3d>
          <a:sp3d prstMaterial="metal"/>
        </p:spPr>
        <p:style>
          <a:lnRef idx="1">
            <a:schemeClr val="accent5"/>
          </a:lnRef>
          <a:fillRef idx="2">
            <a:schemeClr val="accent5"/>
          </a:fillRef>
          <a:effectRef idx="1">
            <a:schemeClr val="accent5"/>
          </a:effectRef>
          <a:fontRef idx="minor">
            <a:schemeClr val="dk1"/>
          </a:fontRef>
        </p:style>
        <p:txBody>
          <a:bodyPr rtlCol="0" anchor="ctr"/>
          <a:lstStyle/>
          <a:p>
            <a:pPr algn="ctr"/>
            <a:endParaRPr lang="en-IN" sz="1000"/>
          </a:p>
        </p:txBody>
      </p:sp>
      <p:pic>
        <p:nvPicPr>
          <p:cNvPr id="41" name="Picture 4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3414" y="554740"/>
            <a:ext cx="1524098" cy="3011719"/>
          </a:xfrm>
          <a:prstGeom prst="rect">
            <a:avLst/>
          </a:prstGeom>
        </p:spPr>
      </p:pic>
      <p:pic>
        <p:nvPicPr>
          <p:cNvPr id="44" name="Picture 4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5235" y="646921"/>
            <a:ext cx="1407038" cy="2859379"/>
          </a:xfrm>
          <a:prstGeom prst="rect">
            <a:avLst/>
          </a:prstGeom>
          <a:ln>
            <a:noFill/>
          </a:ln>
          <a:effectLst>
            <a:softEdge rad="112500"/>
          </a:effectLst>
        </p:spPr>
      </p:pic>
      <p:pic>
        <p:nvPicPr>
          <p:cNvPr id="49" name="Picture 4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6970" y="3695303"/>
            <a:ext cx="1510542" cy="3046984"/>
          </a:xfrm>
          <a:prstGeom prst="rect">
            <a:avLst/>
          </a:prstGeom>
        </p:spPr>
      </p:pic>
      <p:pic>
        <p:nvPicPr>
          <p:cNvPr id="50" name="Picture 4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4013" y="3792639"/>
            <a:ext cx="1357873" cy="2908300"/>
          </a:xfrm>
          <a:prstGeom prst="rect">
            <a:avLst/>
          </a:prstGeom>
          <a:ln>
            <a:noFill/>
          </a:ln>
          <a:effectLst>
            <a:softEdge rad="112500"/>
          </a:effectLst>
        </p:spPr>
      </p:pic>
      <p:sp>
        <p:nvSpPr>
          <p:cNvPr id="58" name="TextBox 57"/>
          <p:cNvSpPr txBox="1"/>
          <p:nvPr/>
        </p:nvSpPr>
        <p:spPr>
          <a:xfrm>
            <a:off x="1802621" y="3105834"/>
            <a:ext cx="2015691" cy="646331"/>
          </a:xfrm>
          <a:prstGeom prst="rect">
            <a:avLst/>
          </a:prstGeom>
          <a:noFill/>
          <a:ln>
            <a:noFill/>
          </a:ln>
        </p:spPr>
        <p:txBody>
          <a:bodyPr wrap="square" rtlCol="0">
            <a:spAutoFit/>
          </a:bodyPr>
          <a:lstStyle/>
          <a:p>
            <a:r>
              <a:rPr lang="en-IN" sz="900" dirty="0" smtClean="0">
                <a:solidFill>
                  <a:schemeClr val="bg1"/>
                </a:solidFill>
              </a:rPr>
              <a:t>The Registration page allows new users register and verifies their information. Once verified they are taken to the login page</a:t>
            </a:r>
            <a:endParaRPr lang="en-IN" sz="900" dirty="0">
              <a:solidFill>
                <a:schemeClr val="bg1"/>
              </a:solidFill>
            </a:endParaRPr>
          </a:p>
        </p:txBody>
      </p:sp>
      <p:pic>
        <p:nvPicPr>
          <p:cNvPr id="45" name="Picture 4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86933" y="596307"/>
            <a:ext cx="1522759" cy="3009074"/>
          </a:xfrm>
          <a:prstGeom prst="rect">
            <a:avLst/>
          </a:prstGeom>
        </p:spPr>
      </p:pic>
      <p:pic>
        <p:nvPicPr>
          <p:cNvPr id="46" name="Picture 4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989144" y="688242"/>
            <a:ext cx="1314356" cy="2844598"/>
          </a:xfrm>
          <a:prstGeom prst="rect">
            <a:avLst/>
          </a:prstGeom>
          <a:ln>
            <a:noFill/>
          </a:ln>
          <a:effectLst>
            <a:softEdge rad="112500"/>
          </a:effectLst>
        </p:spPr>
      </p:pic>
      <p:sp>
        <p:nvSpPr>
          <p:cNvPr id="69" name="Line Callout 1 (Accent Bar) 68"/>
          <p:cNvSpPr/>
          <p:nvPr/>
        </p:nvSpPr>
        <p:spPr>
          <a:xfrm>
            <a:off x="5535120" y="617616"/>
            <a:ext cx="1773448" cy="680847"/>
          </a:xfrm>
          <a:prstGeom prst="accentCallout1">
            <a:avLst>
              <a:gd name="adj1" fmla="val 34105"/>
              <a:gd name="adj2" fmla="val 101854"/>
              <a:gd name="adj3" fmla="val 108024"/>
              <a:gd name="adj4" fmla="val 132568"/>
            </a:avLst>
          </a:prstGeom>
          <a:scene3d>
            <a:camera prst="orthographicFront"/>
            <a:lightRig rig="threePt" dir="t"/>
          </a:scene3d>
          <a:sp3d prstMaterial="metal"/>
        </p:spPr>
        <p:style>
          <a:lnRef idx="1">
            <a:schemeClr val="accent5"/>
          </a:lnRef>
          <a:fillRef idx="2">
            <a:schemeClr val="accent5"/>
          </a:fillRef>
          <a:effectRef idx="1">
            <a:schemeClr val="accent5"/>
          </a:effectRef>
          <a:fontRef idx="minor">
            <a:schemeClr val="dk1"/>
          </a:fontRef>
        </p:style>
        <p:txBody>
          <a:bodyPr rtlCol="0" anchor="ctr"/>
          <a:lstStyle/>
          <a:p>
            <a:pPr algn="ctr"/>
            <a:endParaRPr lang="en-IN" sz="1000"/>
          </a:p>
        </p:txBody>
      </p:sp>
      <p:sp>
        <p:nvSpPr>
          <p:cNvPr id="71" name="Line Callout 1 (Accent Bar) 70"/>
          <p:cNvSpPr/>
          <p:nvPr/>
        </p:nvSpPr>
        <p:spPr>
          <a:xfrm>
            <a:off x="5459730" y="3532840"/>
            <a:ext cx="1931687" cy="819711"/>
          </a:xfrm>
          <a:prstGeom prst="accentCallout1">
            <a:avLst>
              <a:gd name="adj1" fmla="val 14728"/>
              <a:gd name="adj2" fmla="val -1005"/>
              <a:gd name="adj3" fmla="val 106725"/>
              <a:gd name="adj4" fmla="val -26001"/>
            </a:avLst>
          </a:prstGeom>
          <a:scene3d>
            <a:camera prst="orthographicFront"/>
            <a:lightRig rig="threePt" dir="t"/>
          </a:scene3d>
          <a:sp3d prstMaterial="metal"/>
        </p:spPr>
        <p:style>
          <a:lnRef idx="1">
            <a:schemeClr val="accent5"/>
          </a:lnRef>
          <a:fillRef idx="2">
            <a:schemeClr val="accent5"/>
          </a:fillRef>
          <a:effectRef idx="1">
            <a:schemeClr val="accent5"/>
          </a:effectRef>
          <a:fontRef idx="minor">
            <a:schemeClr val="dk1"/>
          </a:fontRef>
        </p:style>
        <p:txBody>
          <a:bodyPr rtlCol="0" anchor="ctr"/>
          <a:lstStyle/>
          <a:p>
            <a:pPr algn="ctr"/>
            <a:endParaRPr lang="en-IN" sz="1000"/>
          </a:p>
        </p:txBody>
      </p:sp>
      <p:sp>
        <p:nvSpPr>
          <p:cNvPr id="70" name="Line Callout 1 (Accent Bar) 69"/>
          <p:cNvSpPr/>
          <p:nvPr/>
        </p:nvSpPr>
        <p:spPr>
          <a:xfrm>
            <a:off x="5545158" y="5916036"/>
            <a:ext cx="1771754" cy="710804"/>
          </a:xfrm>
          <a:prstGeom prst="accentCallout1">
            <a:avLst>
              <a:gd name="adj1" fmla="val 28882"/>
              <a:gd name="adj2" fmla="val 100922"/>
              <a:gd name="adj3" fmla="val 98324"/>
              <a:gd name="adj4" fmla="val 128826"/>
            </a:avLst>
          </a:prstGeom>
          <a:scene3d>
            <a:camera prst="orthographicFront"/>
            <a:lightRig rig="threePt" dir="t"/>
          </a:scene3d>
          <a:sp3d prstMaterial="metal"/>
        </p:spPr>
        <p:style>
          <a:lnRef idx="1">
            <a:schemeClr val="accent5"/>
          </a:lnRef>
          <a:fillRef idx="2">
            <a:schemeClr val="accent5"/>
          </a:fillRef>
          <a:effectRef idx="1">
            <a:schemeClr val="accent5"/>
          </a:effectRef>
          <a:fontRef idx="minor">
            <a:schemeClr val="dk1"/>
          </a:fontRef>
        </p:style>
        <p:txBody>
          <a:bodyPr rtlCol="0" anchor="ctr"/>
          <a:lstStyle/>
          <a:p>
            <a:pPr algn="ctr"/>
            <a:endParaRPr lang="en-IN" sz="1000" dirty="0"/>
          </a:p>
        </p:txBody>
      </p:sp>
      <p:pic>
        <p:nvPicPr>
          <p:cNvPr id="47" name="Picture 4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12021" y="588792"/>
            <a:ext cx="1518931" cy="3001509"/>
          </a:xfrm>
          <a:prstGeom prst="rect">
            <a:avLst/>
          </a:prstGeom>
        </p:spPr>
      </p:pic>
      <p:pic>
        <p:nvPicPr>
          <p:cNvPr id="48" name="Picture 4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526554" y="698944"/>
            <a:ext cx="1289863" cy="2791588"/>
          </a:xfrm>
          <a:prstGeom prst="rect">
            <a:avLst/>
          </a:prstGeom>
          <a:ln>
            <a:noFill/>
          </a:ln>
          <a:effectLst>
            <a:softEdge rad="112500"/>
          </a:effectLst>
        </p:spPr>
      </p:pic>
      <p:sp>
        <p:nvSpPr>
          <p:cNvPr id="59" name="TextBox 58"/>
          <p:cNvSpPr txBox="1"/>
          <p:nvPr/>
        </p:nvSpPr>
        <p:spPr>
          <a:xfrm>
            <a:off x="5535119" y="617616"/>
            <a:ext cx="1821508" cy="646331"/>
          </a:xfrm>
          <a:prstGeom prst="rect">
            <a:avLst/>
          </a:prstGeom>
          <a:noFill/>
          <a:ln>
            <a:noFill/>
          </a:ln>
        </p:spPr>
        <p:txBody>
          <a:bodyPr wrap="square" rtlCol="0">
            <a:spAutoFit/>
          </a:bodyPr>
          <a:lstStyle/>
          <a:p>
            <a:r>
              <a:rPr lang="en-IN" sz="900" dirty="0" smtClean="0">
                <a:solidFill>
                  <a:schemeClr val="bg1"/>
                </a:solidFill>
              </a:rPr>
              <a:t>The login page verifies if the user exists in the system and then allows them to enter the application</a:t>
            </a:r>
            <a:endParaRPr lang="en-IN" sz="900" dirty="0">
              <a:solidFill>
                <a:schemeClr val="bg1"/>
              </a:solidFill>
            </a:endParaRPr>
          </a:p>
        </p:txBody>
      </p:sp>
      <p:pic>
        <p:nvPicPr>
          <p:cNvPr id="52" name="Picture 5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993130" y="3915836"/>
            <a:ext cx="1331338" cy="2829218"/>
          </a:xfrm>
          <a:prstGeom prst="rect">
            <a:avLst/>
          </a:prstGeom>
          <a:ln>
            <a:noFill/>
          </a:ln>
          <a:effectLst>
            <a:softEdge rad="112500"/>
          </a:effectLst>
        </p:spPr>
      </p:pic>
      <p:sp>
        <p:nvSpPr>
          <p:cNvPr id="61" name="TextBox 60"/>
          <p:cNvSpPr txBox="1"/>
          <p:nvPr/>
        </p:nvSpPr>
        <p:spPr>
          <a:xfrm>
            <a:off x="5444482" y="3532840"/>
            <a:ext cx="1946935" cy="784830"/>
          </a:xfrm>
          <a:prstGeom prst="rect">
            <a:avLst/>
          </a:prstGeom>
          <a:noFill/>
          <a:ln>
            <a:noFill/>
          </a:ln>
        </p:spPr>
        <p:txBody>
          <a:bodyPr wrap="square" rtlCol="0">
            <a:spAutoFit/>
          </a:bodyPr>
          <a:lstStyle/>
          <a:p>
            <a:r>
              <a:rPr lang="en-IN" sz="900" dirty="0" smtClean="0">
                <a:solidFill>
                  <a:schemeClr val="bg1"/>
                </a:solidFill>
              </a:rPr>
              <a:t>The menu selection page allows user to add one or more menu item to the bag and checkout the order from users own application</a:t>
            </a:r>
          </a:p>
          <a:p>
            <a:r>
              <a:rPr lang="en-IN" sz="900" dirty="0" smtClean="0">
                <a:solidFill>
                  <a:schemeClr val="bg1"/>
                </a:solidFill>
              </a:rPr>
              <a:t>by switching from the current </a:t>
            </a:r>
            <a:endParaRPr lang="en-IN" sz="900" dirty="0">
              <a:solidFill>
                <a:schemeClr val="bg1"/>
              </a:solidFill>
            </a:endParaRPr>
          </a:p>
        </p:txBody>
      </p:sp>
      <p:pic>
        <p:nvPicPr>
          <p:cNvPr id="53" name="Picture 5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12021" y="3745406"/>
            <a:ext cx="1505421" cy="3036654"/>
          </a:xfrm>
          <a:prstGeom prst="rect">
            <a:avLst/>
          </a:prstGeom>
        </p:spPr>
      </p:pic>
      <p:pic>
        <p:nvPicPr>
          <p:cNvPr id="54" name="Picture 53"/>
          <p:cNvPicPr>
            <a:picLocks noChangeAspect="1"/>
          </p:cNvPicPr>
          <p:nvPr/>
        </p:nvPicPr>
        <p:blipFill>
          <a:blip r:embed="rId10">
            <a:extLst>
              <a:ext uri="{BEBA8EAE-BF5A-486C-A8C5-ECC9F3942E4B}">
                <a14:imgProps xmlns:a14="http://schemas.microsoft.com/office/drawing/2010/main">
                  <a14:imgLayer r:embed="rId11">
                    <a14:imgEffect>
                      <a14:saturation sat="0"/>
                    </a14:imgEffect>
                  </a14:imgLayer>
                </a14:imgProps>
              </a:ext>
              <a:ext uri="{28A0092B-C50C-407E-A947-70E740481C1C}">
                <a14:useLocalDpi xmlns:a14="http://schemas.microsoft.com/office/drawing/2010/main" val="0"/>
              </a:ext>
            </a:extLst>
          </a:blip>
          <a:stretch>
            <a:fillRect/>
          </a:stretch>
        </p:blipFill>
        <p:spPr>
          <a:xfrm>
            <a:off x="7515684" y="3906781"/>
            <a:ext cx="1291016" cy="2794085"/>
          </a:xfrm>
          <a:prstGeom prst="rect">
            <a:avLst/>
          </a:prstGeom>
          <a:ln>
            <a:noFill/>
          </a:ln>
          <a:effectLst>
            <a:softEdge rad="112500"/>
          </a:effectLst>
        </p:spPr>
      </p:pic>
      <p:sp>
        <p:nvSpPr>
          <p:cNvPr id="62" name="TextBox 61"/>
          <p:cNvSpPr txBox="1"/>
          <p:nvPr/>
        </p:nvSpPr>
        <p:spPr>
          <a:xfrm>
            <a:off x="5530342" y="5882670"/>
            <a:ext cx="1784907" cy="784830"/>
          </a:xfrm>
          <a:prstGeom prst="rect">
            <a:avLst/>
          </a:prstGeom>
          <a:noFill/>
          <a:ln>
            <a:noFill/>
          </a:ln>
        </p:spPr>
        <p:txBody>
          <a:bodyPr wrap="square" rtlCol="0">
            <a:spAutoFit/>
          </a:bodyPr>
          <a:lstStyle/>
          <a:p>
            <a:r>
              <a:rPr lang="en-IN" sz="900" dirty="0" smtClean="0">
                <a:solidFill>
                  <a:schemeClr val="bg1"/>
                </a:solidFill>
              </a:rPr>
              <a:t>Once ordered, the application then allows user to track their order with real time updates till the order is delivered to the user</a:t>
            </a:r>
            <a:endParaRPr lang="en-IN" sz="900" dirty="0">
              <a:solidFill>
                <a:schemeClr val="bg1"/>
              </a:solidFill>
            </a:endParaRPr>
          </a:p>
        </p:txBody>
      </p:sp>
    </p:spTree>
    <p:extLst>
      <p:ext uri="{BB962C8B-B14F-4D97-AF65-F5344CB8AC3E}">
        <p14:creationId xmlns:p14="http://schemas.microsoft.com/office/powerpoint/2010/main" val="148554678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1" y="0"/>
            <a:ext cx="9151424" cy="6858000"/>
          </a:xfrm>
          <a:prstGeom prst="rect">
            <a:avLst/>
          </a:prstGeom>
        </p:spPr>
      </p:pic>
      <p:grpSp>
        <p:nvGrpSpPr>
          <p:cNvPr id="3" name="Group 2"/>
          <p:cNvGrpSpPr/>
          <p:nvPr/>
        </p:nvGrpSpPr>
        <p:grpSpPr>
          <a:xfrm>
            <a:off x="86911" y="2813448"/>
            <a:ext cx="2245202" cy="1405132"/>
            <a:chOff x="86911" y="3241509"/>
            <a:chExt cx="2245202" cy="864646"/>
          </a:xfrm>
        </p:grpSpPr>
        <p:sp>
          <p:nvSpPr>
            <p:cNvPr id="8" name="TextBox 7"/>
            <p:cNvSpPr txBox="1"/>
            <p:nvPr/>
          </p:nvSpPr>
          <p:spPr>
            <a:xfrm>
              <a:off x="94888" y="3241509"/>
              <a:ext cx="1021532" cy="189390"/>
            </a:xfrm>
            <a:prstGeom prst="rect">
              <a:avLst/>
            </a:prstGeom>
            <a:noFill/>
          </p:spPr>
          <p:txBody>
            <a:bodyPr wrap="square" rtlCol="0">
              <a:spAutoFit/>
            </a:bodyPr>
            <a:lstStyle/>
            <a:p>
              <a:r>
                <a:rPr lang="en-IN" sz="1400" b="1" dirty="0" smtClean="0">
                  <a:solidFill>
                    <a:srgbClr val="3C2A23"/>
                  </a:solidFill>
                </a:rPr>
                <a:t>AGE:</a:t>
              </a:r>
              <a:endParaRPr lang="en-IN" sz="1400" b="1" dirty="0">
                <a:solidFill>
                  <a:srgbClr val="3C2A23"/>
                </a:solidFill>
              </a:endParaRPr>
            </a:p>
          </p:txBody>
        </p:sp>
        <p:sp>
          <p:nvSpPr>
            <p:cNvPr id="9" name="TextBox 8"/>
            <p:cNvSpPr txBox="1"/>
            <p:nvPr/>
          </p:nvSpPr>
          <p:spPr>
            <a:xfrm>
              <a:off x="94888" y="3472342"/>
              <a:ext cx="1021532" cy="321962"/>
            </a:xfrm>
            <a:prstGeom prst="rect">
              <a:avLst/>
            </a:prstGeom>
            <a:noFill/>
          </p:spPr>
          <p:txBody>
            <a:bodyPr wrap="square" rtlCol="0">
              <a:spAutoFit/>
            </a:bodyPr>
            <a:lstStyle/>
            <a:p>
              <a:r>
                <a:rPr lang="en-IN" sz="1400" b="1" dirty="0" smtClean="0">
                  <a:solidFill>
                    <a:srgbClr val="3C2A23"/>
                  </a:solidFill>
                </a:rPr>
                <a:t>ROLE:</a:t>
              </a:r>
              <a:r>
                <a:rPr lang="en-IN" sz="1400" b="1" dirty="0">
                  <a:solidFill>
                    <a:srgbClr val="3C2A23"/>
                  </a:solidFill>
                </a:rPr>
                <a:t>	</a:t>
              </a:r>
              <a:endParaRPr lang="en-IN" sz="1400" b="1" dirty="0">
                <a:solidFill>
                  <a:srgbClr val="3C2A23"/>
                </a:solidFill>
              </a:endParaRPr>
            </a:p>
          </p:txBody>
        </p:sp>
        <p:sp>
          <p:nvSpPr>
            <p:cNvPr id="10" name="TextBox 9"/>
            <p:cNvSpPr txBox="1"/>
            <p:nvPr/>
          </p:nvSpPr>
          <p:spPr>
            <a:xfrm>
              <a:off x="86911" y="3784192"/>
              <a:ext cx="1141697" cy="321963"/>
            </a:xfrm>
            <a:prstGeom prst="rect">
              <a:avLst/>
            </a:prstGeom>
            <a:noFill/>
          </p:spPr>
          <p:txBody>
            <a:bodyPr wrap="square" rtlCol="0">
              <a:spAutoFit/>
            </a:bodyPr>
            <a:lstStyle/>
            <a:p>
              <a:r>
                <a:rPr lang="en-IN" sz="1400" b="1" dirty="0" smtClean="0">
                  <a:solidFill>
                    <a:srgbClr val="3C2A23"/>
                  </a:solidFill>
                </a:rPr>
                <a:t>LOCALITY:</a:t>
              </a:r>
              <a:r>
                <a:rPr lang="en-IN" sz="1400" b="1" dirty="0">
                  <a:solidFill>
                    <a:srgbClr val="3C2A23"/>
                  </a:solidFill>
                </a:rPr>
                <a:t>	</a:t>
              </a:r>
              <a:endParaRPr lang="en-IN" sz="1400" b="1" dirty="0">
                <a:solidFill>
                  <a:srgbClr val="3C2A23"/>
                </a:solidFill>
              </a:endParaRPr>
            </a:p>
          </p:txBody>
        </p:sp>
        <p:sp>
          <p:nvSpPr>
            <p:cNvPr id="12" name="TextBox 11"/>
            <p:cNvSpPr txBox="1"/>
            <p:nvPr/>
          </p:nvSpPr>
          <p:spPr>
            <a:xfrm>
              <a:off x="1299948" y="3241509"/>
              <a:ext cx="1021532" cy="189390"/>
            </a:xfrm>
            <a:prstGeom prst="rect">
              <a:avLst/>
            </a:prstGeom>
            <a:noFill/>
          </p:spPr>
          <p:txBody>
            <a:bodyPr wrap="square" rtlCol="0">
              <a:spAutoFit/>
            </a:bodyPr>
            <a:lstStyle/>
            <a:p>
              <a:pPr algn="r"/>
              <a:r>
                <a:rPr lang="en-IN" sz="1400" b="1" dirty="0" smtClean="0">
                  <a:solidFill>
                    <a:srgbClr val="3C2A23"/>
                  </a:solidFill>
                </a:rPr>
                <a:t>21</a:t>
              </a:r>
              <a:endParaRPr lang="en-IN" sz="1400" b="1" dirty="0">
                <a:solidFill>
                  <a:srgbClr val="3C2A23"/>
                </a:solidFill>
              </a:endParaRPr>
            </a:p>
          </p:txBody>
        </p:sp>
        <p:sp>
          <p:nvSpPr>
            <p:cNvPr id="14" name="TextBox 13"/>
            <p:cNvSpPr txBox="1"/>
            <p:nvPr/>
          </p:nvSpPr>
          <p:spPr>
            <a:xfrm>
              <a:off x="797442" y="3470910"/>
              <a:ext cx="1534671" cy="321963"/>
            </a:xfrm>
            <a:prstGeom prst="rect">
              <a:avLst/>
            </a:prstGeom>
            <a:noFill/>
          </p:spPr>
          <p:txBody>
            <a:bodyPr wrap="square" rtlCol="0">
              <a:spAutoFit/>
            </a:bodyPr>
            <a:lstStyle/>
            <a:p>
              <a:pPr algn="r"/>
              <a:r>
                <a:rPr lang="en-IN" sz="1400" b="1" dirty="0" smtClean="0">
                  <a:solidFill>
                    <a:srgbClr val="3C2A23"/>
                  </a:solidFill>
                </a:rPr>
                <a:t>Junior College Student</a:t>
              </a:r>
              <a:endParaRPr lang="en-IN" sz="1400" b="1" dirty="0">
                <a:solidFill>
                  <a:srgbClr val="3C2A23"/>
                </a:solidFill>
              </a:endParaRPr>
            </a:p>
          </p:txBody>
        </p:sp>
        <p:sp>
          <p:nvSpPr>
            <p:cNvPr id="15" name="TextBox 14"/>
            <p:cNvSpPr txBox="1"/>
            <p:nvPr/>
          </p:nvSpPr>
          <p:spPr>
            <a:xfrm>
              <a:off x="1264341" y="3773328"/>
              <a:ext cx="1057139" cy="321962"/>
            </a:xfrm>
            <a:prstGeom prst="rect">
              <a:avLst/>
            </a:prstGeom>
            <a:noFill/>
          </p:spPr>
          <p:txBody>
            <a:bodyPr wrap="square" rtlCol="0">
              <a:spAutoFit/>
            </a:bodyPr>
            <a:lstStyle/>
            <a:p>
              <a:pPr algn="r"/>
              <a:r>
                <a:rPr lang="en-IN" sz="1400" b="1" dirty="0" smtClean="0">
                  <a:solidFill>
                    <a:srgbClr val="3C2A23"/>
                  </a:solidFill>
                </a:rPr>
                <a:t>Urban </a:t>
              </a:r>
              <a:r>
                <a:rPr lang="en-IN" sz="1400" b="1" dirty="0">
                  <a:solidFill>
                    <a:srgbClr val="3C2A23"/>
                  </a:solidFill>
                </a:rPr>
                <a:t>City</a:t>
              </a:r>
              <a:endParaRPr lang="en-IN" sz="1400" b="1" dirty="0">
                <a:solidFill>
                  <a:srgbClr val="3C2A23"/>
                </a:solidFill>
              </a:endParaRPr>
            </a:p>
          </p:txBody>
        </p:sp>
      </p:grpSp>
      <p:sp>
        <p:nvSpPr>
          <p:cNvPr id="17" name="Rectangle 16"/>
          <p:cNvSpPr/>
          <p:nvPr/>
        </p:nvSpPr>
        <p:spPr>
          <a:xfrm>
            <a:off x="109477" y="4378160"/>
            <a:ext cx="2241736" cy="2232660"/>
          </a:xfrm>
          <a:prstGeom prst="rect">
            <a:avLst/>
          </a:prstGeom>
          <a:gradFill>
            <a:gsLst>
              <a:gs pos="0">
                <a:srgbClr val="E83B3B"/>
              </a:gs>
              <a:gs pos="25000">
                <a:schemeClr val="accent2">
                  <a:lumMod val="97000"/>
                  <a:lumOff val="3000"/>
                </a:schemeClr>
              </a:gs>
              <a:gs pos="90000">
                <a:schemeClr val="accent2">
                  <a:lumMod val="60000"/>
                  <a:lumOff val="40000"/>
                  <a:alpha val="10000"/>
                </a:schemeClr>
              </a:gs>
            </a:gsLst>
            <a:lin ang="16200000" scaled="1"/>
          </a:gradFill>
          <a:ln>
            <a:noFill/>
          </a:ln>
          <a:effectLst>
            <a:outerShdw blurRad="101600" dist="50800" dir="5400000" algn="ctr" rotWithShape="0">
              <a:srgbClr val="000000">
                <a:alpha val="3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a:p>
        </p:txBody>
      </p:sp>
      <p:sp>
        <p:nvSpPr>
          <p:cNvPr id="18" name="TextBox 17"/>
          <p:cNvSpPr txBox="1"/>
          <p:nvPr/>
        </p:nvSpPr>
        <p:spPr>
          <a:xfrm>
            <a:off x="73744" y="4680610"/>
            <a:ext cx="1511216" cy="523220"/>
          </a:xfrm>
          <a:prstGeom prst="rect">
            <a:avLst/>
          </a:prstGeom>
          <a:noFill/>
        </p:spPr>
        <p:txBody>
          <a:bodyPr wrap="square" rtlCol="0">
            <a:spAutoFit/>
          </a:bodyPr>
          <a:lstStyle/>
          <a:p>
            <a:r>
              <a:rPr lang="en-IN" sz="1400" b="1" dirty="0">
                <a:solidFill>
                  <a:srgbClr val="3C2A23"/>
                </a:solidFill>
              </a:rPr>
              <a:t>KEY METRICS	</a:t>
            </a:r>
            <a:endParaRPr lang="en-IN" sz="1400" b="1" dirty="0">
              <a:solidFill>
                <a:srgbClr val="3C2A23"/>
              </a:solidFill>
            </a:endParaRPr>
          </a:p>
        </p:txBody>
      </p:sp>
      <p:sp>
        <p:nvSpPr>
          <p:cNvPr id="19" name="TextBox 18"/>
          <p:cNvSpPr txBox="1"/>
          <p:nvPr/>
        </p:nvSpPr>
        <p:spPr>
          <a:xfrm>
            <a:off x="65461" y="4989482"/>
            <a:ext cx="2285752" cy="276999"/>
          </a:xfrm>
          <a:prstGeom prst="rect">
            <a:avLst/>
          </a:prstGeom>
          <a:noFill/>
        </p:spPr>
        <p:txBody>
          <a:bodyPr wrap="square" rtlCol="0">
            <a:spAutoFit/>
          </a:bodyPr>
          <a:lstStyle/>
          <a:p>
            <a:r>
              <a:rPr lang="en-IN" sz="1200" b="1" dirty="0">
                <a:solidFill>
                  <a:srgbClr val="3C2A23"/>
                </a:solidFill>
              </a:rPr>
              <a:t>Socioeconomic Position</a:t>
            </a:r>
            <a:endParaRPr lang="en-IN" sz="1200" b="1" dirty="0">
              <a:solidFill>
                <a:srgbClr val="3C2A23"/>
              </a:solidFill>
            </a:endParaRPr>
          </a:p>
        </p:txBody>
      </p:sp>
      <p:cxnSp>
        <p:nvCxnSpPr>
          <p:cNvPr id="23" name="Straight Connector 22"/>
          <p:cNvCxnSpPr/>
          <p:nvPr/>
        </p:nvCxnSpPr>
        <p:spPr>
          <a:xfrm>
            <a:off x="161924" y="5276901"/>
            <a:ext cx="20653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Flowchart: Connector 23"/>
          <p:cNvSpPr/>
          <p:nvPr/>
        </p:nvSpPr>
        <p:spPr>
          <a:xfrm>
            <a:off x="986294" y="5246625"/>
            <a:ext cx="56410" cy="55802"/>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a:p>
        </p:txBody>
      </p:sp>
      <p:sp>
        <p:nvSpPr>
          <p:cNvPr id="25" name="TextBox 24"/>
          <p:cNvSpPr txBox="1"/>
          <p:nvPr/>
        </p:nvSpPr>
        <p:spPr>
          <a:xfrm>
            <a:off x="69933" y="5388732"/>
            <a:ext cx="2153556" cy="276999"/>
          </a:xfrm>
          <a:prstGeom prst="rect">
            <a:avLst/>
          </a:prstGeom>
          <a:noFill/>
        </p:spPr>
        <p:txBody>
          <a:bodyPr wrap="square" rtlCol="0">
            <a:spAutoFit/>
          </a:bodyPr>
          <a:lstStyle/>
          <a:p>
            <a:r>
              <a:rPr lang="en-IN" sz="1200" b="1" dirty="0">
                <a:solidFill>
                  <a:srgbClr val="3C2A23"/>
                </a:solidFill>
              </a:rPr>
              <a:t>Technical Literacy</a:t>
            </a:r>
            <a:endParaRPr lang="en-IN" sz="1200" b="1" dirty="0">
              <a:solidFill>
                <a:srgbClr val="3C2A23"/>
              </a:solidFill>
            </a:endParaRPr>
          </a:p>
        </p:txBody>
      </p:sp>
      <p:cxnSp>
        <p:nvCxnSpPr>
          <p:cNvPr id="26" name="Straight Connector 25"/>
          <p:cNvCxnSpPr/>
          <p:nvPr/>
        </p:nvCxnSpPr>
        <p:spPr>
          <a:xfrm>
            <a:off x="158114" y="5672490"/>
            <a:ext cx="20653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Flowchart: Connector 26"/>
          <p:cNvSpPr/>
          <p:nvPr/>
        </p:nvSpPr>
        <p:spPr>
          <a:xfrm>
            <a:off x="1847857" y="5645875"/>
            <a:ext cx="56410" cy="55802"/>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a:p>
        </p:txBody>
      </p:sp>
      <p:sp>
        <p:nvSpPr>
          <p:cNvPr id="28" name="TextBox 27"/>
          <p:cNvSpPr txBox="1"/>
          <p:nvPr/>
        </p:nvSpPr>
        <p:spPr>
          <a:xfrm>
            <a:off x="65461" y="5786703"/>
            <a:ext cx="2153556" cy="276999"/>
          </a:xfrm>
          <a:prstGeom prst="rect">
            <a:avLst/>
          </a:prstGeom>
          <a:noFill/>
        </p:spPr>
        <p:txBody>
          <a:bodyPr wrap="square" rtlCol="0">
            <a:spAutoFit/>
          </a:bodyPr>
          <a:lstStyle/>
          <a:p>
            <a:r>
              <a:rPr lang="en-IN" sz="1200" b="1" dirty="0">
                <a:solidFill>
                  <a:srgbClr val="3C2A23"/>
                </a:solidFill>
              </a:rPr>
              <a:t>Schedule constraints</a:t>
            </a:r>
            <a:endParaRPr lang="en-IN" sz="1200" b="1" dirty="0">
              <a:solidFill>
                <a:srgbClr val="3C2A23"/>
              </a:solidFill>
            </a:endParaRPr>
          </a:p>
        </p:txBody>
      </p:sp>
      <p:cxnSp>
        <p:nvCxnSpPr>
          <p:cNvPr id="29" name="Straight Connector 28"/>
          <p:cNvCxnSpPr/>
          <p:nvPr/>
        </p:nvCxnSpPr>
        <p:spPr>
          <a:xfrm>
            <a:off x="153641" y="6070461"/>
            <a:ext cx="20653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Flowchart: Connector 29"/>
          <p:cNvSpPr/>
          <p:nvPr/>
        </p:nvSpPr>
        <p:spPr>
          <a:xfrm>
            <a:off x="1414257" y="6042560"/>
            <a:ext cx="56410" cy="55802"/>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a:p>
        </p:txBody>
      </p:sp>
      <p:sp>
        <p:nvSpPr>
          <p:cNvPr id="31" name="TextBox 30"/>
          <p:cNvSpPr txBox="1"/>
          <p:nvPr/>
        </p:nvSpPr>
        <p:spPr>
          <a:xfrm>
            <a:off x="73531" y="6189224"/>
            <a:ext cx="2153556" cy="276999"/>
          </a:xfrm>
          <a:prstGeom prst="rect">
            <a:avLst/>
          </a:prstGeom>
          <a:noFill/>
        </p:spPr>
        <p:txBody>
          <a:bodyPr wrap="square" rtlCol="0">
            <a:spAutoFit/>
          </a:bodyPr>
          <a:lstStyle/>
          <a:p>
            <a:r>
              <a:rPr lang="en-IN" sz="1200" b="1" dirty="0">
                <a:solidFill>
                  <a:srgbClr val="3C2A23"/>
                </a:solidFill>
              </a:rPr>
              <a:t>Scale of expense</a:t>
            </a:r>
            <a:endParaRPr lang="en-IN" sz="1200" b="1" dirty="0">
              <a:solidFill>
                <a:srgbClr val="3C2A23"/>
              </a:solidFill>
            </a:endParaRPr>
          </a:p>
        </p:txBody>
      </p:sp>
      <p:cxnSp>
        <p:nvCxnSpPr>
          <p:cNvPr id="32" name="Straight Connector 31"/>
          <p:cNvCxnSpPr/>
          <p:nvPr/>
        </p:nvCxnSpPr>
        <p:spPr>
          <a:xfrm>
            <a:off x="161711" y="6472982"/>
            <a:ext cx="20653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Flowchart: Connector 33"/>
          <p:cNvSpPr/>
          <p:nvPr/>
        </p:nvSpPr>
        <p:spPr>
          <a:xfrm>
            <a:off x="1077734" y="6441409"/>
            <a:ext cx="56410" cy="55802"/>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a:p>
        </p:txBody>
      </p:sp>
      <p:sp>
        <p:nvSpPr>
          <p:cNvPr id="2" name="Rectangle 1"/>
          <p:cNvSpPr/>
          <p:nvPr/>
        </p:nvSpPr>
        <p:spPr>
          <a:xfrm>
            <a:off x="375904" y="42296"/>
            <a:ext cx="1555811" cy="523220"/>
          </a:xfrm>
          <a:prstGeom prst="rect">
            <a:avLst/>
          </a:prstGeom>
        </p:spPr>
        <p:txBody>
          <a:bodyPr wrap="none">
            <a:spAutoFit/>
          </a:bodyPr>
          <a:lstStyle/>
          <a:p>
            <a:r>
              <a:rPr lang="en-IN" sz="2800" b="1" dirty="0" smtClean="0"/>
              <a:t>Taara S.</a:t>
            </a:r>
            <a:endParaRPr lang="en-IN" sz="2800" b="1" dirty="0"/>
          </a:p>
        </p:txBody>
      </p:sp>
      <p:sp>
        <p:nvSpPr>
          <p:cNvPr id="36" name="Rectangle 35"/>
          <p:cNvSpPr/>
          <p:nvPr/>
        </p:nvSpPr>
        <p:spPr>
          <a:xfrm>
            <a:off x="2560887" y="99402"/>
            <a:ext cx="939884" cy="338554"/>
          </a:xfrm>
          <a:prstGeom prst="rect">
            <a:avLst/>
          </a:prstGeom>
        </p:spPr>
        <p:txBody>
          <a:bodyPr wrap="square">
            <a:spAutoFit/>
          </a:bodyPr>
          <a:lstStyle/>
          <a:p>
            <a:r>
              <a:rPr lang="en-IN" sz="1600" b="1" dirty="0"/>
              <a:t>ABOUT</a:t>
            </a:r>
            <a:endParaRPr lang="en-IN" sz="1600" dirty="0"/>
          </a:p>
        </p:txBody>
      </p:sp>
      <p:sp>
        <p:nvSpPr>
          <p:cNvPr id="37" name="Rectangle 36"/>
          <p:cNvSpPr/>
          <p:nvPr/>
        </p:nvSpPr>
        <p:spPr>
          <a:xfrm>
            <a:off x="2499735" y="437956"/>
            <a:ext cx="5836176" cy="2677656"/>
          </a:xfrm>
          <a:prstGeom prst="rect">
            <a:avLst/>
          </a:prstGeom>
        </p:spPr>
        <p:txBody>
          <a:bodyPr wrap="square">
            <a:spAutoFit/>
          </a:bodyPr>
          <a:lstStyle/>
          <a:p>
            <a:pPr algn="just"/>
            <a:r>
              <a:rPr lang="en-US" sz="1200" dirty="0"/>
              <a:t>	Taara </a:t>
            </a:r>
            <a:r>
              <a:rPr lang="en-US" sz="1200" dirty="0" smtClean="0"/>
              <a:t>is 21, currently a college </a:t>
            </a:r>
            <a:r>
              <a:rPr lang="en-US" sz="1200" dirty="0"/>
              <a:t>student </a:t>
            </a:r>
            <a:r>
              <a:rPr lang="en-US" sz="1200" dirty="0" smtClean="0"/>
              <a:t>in her junior year. She is actively juggling </a:t>
            </a:r>
            <a:r>
              <a:rPr lang="en-US" sz="1200" dirty="0"/>
              <a:t>classes, study sessions, and a part-time job. Living off-campus with a few roommates, she often turns to food delivery for quick meals between her packed schedule. When she’s not studying or hanging out with friends, Taara enjoys exploring local food options and trying new places. She prefers apps that make life easier without too much complicated workflows. For her, food delivery is about convenience, cost-saving and flexibility, fitting seamlessly into his busy college life. The cost aspect is one of the most important as she needs to manage her finances smartly while also saving as much as possible</a:t>
            </a:r>
            <a:r>
              <a:rPr lang="en-US" sz="1200" dirty="0" smtClean="0"/>
              <a:t>. Since she is working part-time jobs that are not as high paying, she needs to actively manage her budget and make sure that she can save as much as possible. None the less, she is passionate about trying variety of food items and wants to explore varied variety of food daily. She is also vegan that makes it frustrating for her to set the preference every time in the food delivery apps she uses daily.</a:t>
            </a:r>
            <a:endParaRPr lang="en-IN" sz="1200" dirty="0"/>
          </a:p>
        </p:txBody>
      </p:sp>
      <p:sp>
        <p:nvSpPr>
          <p:cNvPr id="38" name="Rectangle 37"/>
          <p:cNvSpPr/>
          <p:nvPr/>
        </p:nvSpPr>
        <p:spPr>
          <a:xfrm>
            <a:off x="2560887" y="3186673"/>
            <a:ext cx="939884" cy="300082"/>
          </a:xfrm>
          <a:prstGeom prst="rect">
            <a:avLst/>
          </a:prstGeom>
        </p:spPr>
        <p:txBody>
          <a:bodyPr wrap="square">
            <a:spAutoFit/>
          </a:bodyPr>
          <a:lstStyle/>
          <a:p>
            <a:r>
              <a:rPr lang="en-IN" sz="1350" b="1" dirty="0"/>
              <a:t>NEEDS</a:t>
            </a:r>
            <a:endParaRPr lang="en-IN" sz="1350" b="1" dirty="0"/>
          </a:p>
        </p:txBody>
      </p:sp>
      <p:sp>
        <p:nvSpPr>
          <p:cNvPr id="39" name="Rectangle 38"/>
          <p:cNvSpPr/>
          <p:nvPr/>
        </p:nvSpPr>
        <p:spPr>
          <a:xfrm>
            <a:off x="2560887" y="3448313"/>
            <a:ext cx="5775024" cy="1384995"/>
          </a:xfrm>
          <a:prstGeom prst="rect">
            <a:avLst/>
          </a:prstGeom>
        </p:spPr>
        <p:txBody>
          <a:bodyPr wrap="square">
            <a:spAutoFit/>
          </a:bodyPr>
          <a:lstStyle/>
          <a:p>
            <a:pPr marL="214313" indent="-214313">
              <a:buFont typeface="Arial" panose="020B0604020202020204" pitchFamily="34" charset="0"/>
              <a:buChar char="•"/>
            </a:pPr>
            <a:r>
              <a:rPr lang="en-US" sz="1200" dirty="0"/>
              <a:t>Easy comparison of prices and finding the best </a:t>
            </a:r>
            <a:r>
              <a:rPr lang="en-US" sz="1200" dirty="0" smtClean="0"/>
              <a:t>deals</a:t>
            </a:r>
            <a:endParaRPr lang="en-US" sz="1200" dirty="0"/>
          </a:p>
          <a:p>
            <a:pPr marL="214313" indent="-214313">
              <a:buFont typeface="Arial" panose="020B0604020202020204" pitchFamily="34" charset="0"/>
              <a:buChar char="•"/>
            </a:pPr>
            <a:r>
              <a:rPr lang="en-US" sz="1200" dirty="0"/>
              <a:t>A free version of the app with ads, but also </a:t>
            </a:r>
            <a:r>
              <a:rPr lang="en-US" sz="1200" dirty="0" smtClean="0"/>
              <a:t>open to </a:t>
            </a:r>
            <a:r>
              <a:rPr lang="en-US" sz="1200" dirty="0"/>
              <a:t>pay a small fee for an ad-free </a:t>
            </a:r>
            <a:r>
              <a:rPr lang="en-US" sz="1200" dirty="0" smtClean="0"/>
              <a:t>version if affordable</a:t>
            </a:r>
            <a:endParaRPr lang="en-US" sz="1200" dirty="0"/>
          </a:p>
          <a:p>
            <a:pPr marL="214313" indent="-214313">
              <a:buFont typeface="Arial" panose="020B0604020202020204" pitchFamily="34" charset="0"/>
              <a:buChar char="•"/>
            </a:pPr>
            <a:r>
              <a:rPr lang="en-US" sz="1200" dirty="0"/>
              <a:t>Push notifications on the phone when discounts or student-specific promotions are </a:t>
            </a:r>
            <a:r>
              <a:rPr lang="en-US" sz="1200" dirty="0" smtClean="0"/>
              <a:t>available</a:t>
            </a:r>
          </a:p>
          <a:p>
            <a:pPr marL="214313" indent="-214313">
              <a:buFont typeface="Arial" panose="020B0604020202020204" pitchFamily="34" charset="0"/>
              <a:buChar char="•"/>
            </a:pPr>
            <a:r>
              <a:rPr lang="en-US" sz="1200" dirty="0" smtClean="0"/>
              <a:t>She wants the app to remember her preference (vegan) friendly options only</a:t>
            </a:r>
          </a:p>
          <a:p>
            <a:pPr marL="214313" indent="-214313">
              <a:buFont typeface="Arial" panose="020B0604020202020204" pitchFamily="34" charset="0"/>
              <a:buChar char="•"/>
            </a:pPr>
            <a:r>
              <a:rPr lang="en-US" sz="1200" dirty="0" smtClean="0"/>
              <a:t>She absolutely needs a intuitive and clean UI to compare quickly on the go</a:t>
            </a:r>
            <a:endParaRPr lang="en-IN" sz="1200" dirty="0"/>
          </a:p>
        </p:txBody>
      </p:sp>
      <p:sp>
        <p:nvSpPr>
          <p:cNvPr id="42" name="Rectangle 41"/>
          <p:cNvSpPr/>
          <p:nvPr/>
        </p:nvSpPr>
        <p:spPr>
          <a:xfrm>
            <a:off x="2560884" y="4852981"/>
            <a:ext cx="1523433" cy="300082"/>
          </a:xfrm>
          <a:prstGeom prst="rect">
            <a:avLst/>
          </a:prstGeom>
        </p:spPr>
        <p:txBody>
          <a:bodyPr wrap="square">
            <a:spAutoFit/>
          </a:bodyPr>
          <a:lstStyle/>
          <a:p>
            <a:r>
              <a:rPr lang="en-IN" sz="1350" b="1" dirty="0"/>
              <a:t>PAIN POINTS</a:t>
            </a:r>
            <a:endParaRPr lang="en-IN" sz="1350" b="1" dirty="0"/>
          </a:p>
        </p:txBody>
      </p:sp>
      <p:sp>
        <p:nvSpPr>
          <p:cNvPr id="43" name="Rectangle 42"/>
          <p:cNvSpPr/>
          <p:nvPr/>
        </p:nvSpPr>
        <p:spPr>
          <a:xfrm>
            <a:off x="2560884" y="5147204"/>
            <a:ext cx="5775027" cy="1200329"/>
          </a:xfrm>
          <a:prstGeom prst="rect">
            <a:avLst/>
          </a:prstGeom>
        </p:spPr>
        <p:txBody>
          <a:bodyPr wrap="square">
            <a:spAutoFit/>
          </a:bodyPr>
          <a:lstStyle/>
          <a:p>
            <a:pPr marL="214313" indent="-214313">
              <a:buFont typeface="Arial" panose="020B0604020202020204" pitchFamily="34" charset="0"/>
              <a:buChar char="•"/>
            </a:pPr>
            <a:r>
              <a:rPr lang="en-US" sz="1200" dirty="0" smtClean="0"/>
              <a:t>Cannot find </a:t>
            </a:r>
            <a:r>
              <a:rPr lang="en-US" sz="1200" dirty="0"/>
              <a:t>the cheapest delivery options </a:t>
            </a:r>
            <a:r>
              <a:rPr lang="en-US" sz="1200" dirty="0" smtClean="0"/>
              <a:t>quickly in one place</a:t>
            </a:r>
            <a:endParaRPr lang="en-IN" sz="1200" dirty="0"/>
          </a:p>
          <a:p>
            <a:pPr marL="214313" indent="-214313">
              <a:buFont typeface="Arial" panose="020B0604020202020204" pitchFamily="34" charset="0"/>
              <a:buChar char="•"/>
            </a:pPr>
            <a:r>
              <a:rPr lang="en-US" sz="1200" dirty="0" smtClean="0"/>
              <a:t>Different platforms have different promo code options and cannot check one by one for every platform</a:t>
            </a:r>
          </a:p>
          <a:p>
            <a:pPr marL="214313" indent="-214313">
              <a:buFont typeface="Arial" panose="020B0604020202020204" pitchFamily="34" charset="0"/>
              <a:buChar char="•"/>
            </a:pPr>
            <a:r>
              <a:rPr lang="en-US" sz="1200" dirty="0" smtClean="0"/>
              <a:t>Many applications </a:t>
            </a:r>
            <a:r>
              <a:rPr lang="en-US" sz="1200" dirty="0"/>
              <a:t>have hidden </a:t>
            </a:r>
            <a:r>
              <a:rPr lang="en-US" sz="1200" dirty="0" smtClean="0"/>
              <a:t>fees to wards the last stage of placing orders</a:t>
            </a:r>
            <a:endParaRPr lang="en-US" sz="1200" dirty="0"/>
          </a:p>
          <a:p>
            <a:pPr marL="214313" indent="-214313">
              <a:buFont typeface="Arial" panose="020B0604020202020204" pitchFamily="34" charset="0"/>
              <a:buChar char="•"/>
            </a:pPr>
            <a:r>
              <a:rPr lang="en-IN" sz="1200" dirty="0"/>
              <a:t>Premium plans of delivery are on the higher </a:t>
            </a:r>
            <a:r>
              <a:rPr lang="en-IN" sz="1200" dirty="0" smtClean="0"/>
              <a:t>end </a:t>
            </a:r>
          </a:p>
          <a:p>
            <a:pPr marL="214313" indent="-214313">
              <a:buFont typeface="Arial" panose="020B0604020202020204" pitchFamily="34" charset="0"/>
              <a:buChar char="•"/>
            </a:pPr>
            <a:r>
              <a:rPr lang="en-IN" sz="1200" dirty="0" smtClean="0"/>
              <a:t>Cannot find nearby vegan restaurants easily</a:t>
            </a:r>
            <a:endParaRPr lang="en-IN" sz="1200" dirty="0"/>
          </a:p>
        </p:txBody>
      </p:sp>
      <p:pic>
        <p:nvPicPr>
          <p:cNvPr id="33" name="Google Shape;71;p14"/>
          <p:cNvPicPr preferRelativeResize="0"/>
          <p:nvPr/>
        </p:nvPicPr>
        <p:blipFill>
          <a:blip r:embed="rId4">
            <a:extLst>
              <a:ext uri="{28A0092B-C50C-407E-A947-70E740481C1C}">
                <a14:useLocalDpi xmlns:a14="http://schemas.microsoft.com/office/drawing/2010/main" val="0"/>
              </a:ext>
            </a:extLst>
          </a:blip>
          <a:stretch>
            <a:fillRect/>
          </a:stretch>
        </p:blipFill>
        <p:spPr>
          <a:xfrm>
            <a:off x="73638" y="590015"/>
            <a:ext cx="2269398" cy="222885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5" name="TextBox 34"/>
          <p:cNvSpPr txBox="1"/>
          <p:nvPr/>
        </p:nvSpPr>
        <p:spPr>
          <a:xfrm>
            <a:off x="70042" y="4142652"/>
            <a:ext cx="2272994" cy="430887"/>
          </a:xfrm>
          <a:prstGeom prst="rect">
            <a:avLst/>
          </a:prstGeom>
          <a:noFill/>
        </p:spPr>
        <p:txBody>
          <a:bodyPr wrap="square" rtlCol="0">
            <a:spAutoFit/>
          </a:bodyPr>
          <a:lstStyle/>
          <a:p>
            <a:r>
              <a:rPr lang="en-IN" sz="1100" b="1" dirty="0" smtClean="0">
                <a:solidFill>
                  <a:srgbClr val="3C2A23"/>
                </a:solidFill>
              </a:rPr>
              <a:t>Works part-time jobs, vegan, budget conscious, eats healthy </a:t>
            </a:r>
            <a:endParaRPr lang="en-IN" sz="1100" b="1" dirty="0">
              <a:solidFill>
                <a:srgbClr val="3C2A23"/>
              </a:solidFill>
            </a:endParaRPr>
          </a:p>
        </p:txBody>
      </p:sp>
    </p:spTree>
    <p:extLst>
      <p:ext uri="{BB962C8B-B14F-4D97-AF65-F5344CB8AC3E}">
        <p14:creationId xmlns:p14="http://schemas.microsoft.com/office/powerpoint/2010/main" val="64141150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Picture 39"/>
          <p:cNvPicPr>
            <a:picLocks noChangeAspect="1"/>
          </p:cNvPicPr>
          <p:nvPr/>
        </p:nvPicPr>
        <p:blipFill rotWithShape="1">
          <a:blip r:embed="rId3">
            <a:extLst>
              <a:ext uri="{28A0092B-C50C-407E-A947-70E740481C1C}">
                <a14:useLocalDpi xmlns:a14="http://schemas.microsoft.com/office/drawing/2010/main" val="0"/>
              </a:ext>
            </a:extLst>
          </a:blip>
          <a:srcRect r="63470"/>
          <a:stretch/>
        </p:blipFill>
        <p:spPr>
          <a:xfrm rot="10800000">
            <a:off x="4551680" y="2815"/>
            <a:ext cx="4606452" cy="6858000"/>
          </a:xfrm>
          <a:prstGeom prst="rect">
            <a:avLst/>
          </a:prstGeom>
          <a:effectLst/>
        </p:spPr>
      </p:pic>
      <p:sp>
        <p:nvSpPr>
          <p:cNvPr id="41" name="Title 1"/>
          <p:cNvSpPr txBox="1">
            <a:spLocks/>
          </p:cNvSpPr>
          <p:nvPr/>
        </p:nvSpPr>
        <p:spPr>
          <a:xfrm>
            <a:off x="1024136" y="83096"/>
            <a:ext cx="3418771" cy="563825"/>
          </a:xfrm>
          <a:prstGeom prst="rect">
            <a:avLst/>
          </a:prstGeom>
        </p:spPr>
        <p:txBody>
          <a:bodyPr vert="horz" lIns="91440" tIns="45720" rIns="91440" bIns="45720" rtlCol="0" anchor="t">
            <a:normAutofit/>
          </a:bodyPr>
          <a:lstStyle>
            <a:lvl1pPr algn="r" defTabSz="685800" rtl="0" eaLnBrk="1" latinLnBrk="0" hangingPunct="1">
              <a:lnSpc>
                <a:spcPct val="90000"/>
              </a:lnSpc>
              <a:spcBef>
                <a:spcPct val="0"/>
              </a:spcBef>
              <a:buNone/>
              <a:defRPr sz="4200" b="0" i="0" kern="1200" cap="none">
                <a:solidFill>
                  <a:schemeClr val="tx1"/>
                </a:solidFill>
                <a:effectLst/>
                <a:latin typeface="+mj-lt"/>
                <a:ea typeface="+mj-ea"/>
                <a:cs typeface="+mj-cs"/>
              </a:defRPr>
            </a:lvl1pPr>
          </a:lstStyle>
          <a:p>
            <a:pPr algn="l"/>
            <a:r>
              <a:rPr lang="en-IN" sz="2800" b="1" dirty="0" smtClean="0"/>
              <a:t>Epic</a:t>
            </a:r>
            <a:endParaRPr lang="en-IN" sz="2800" b="1" dirty="0"/>
          </a:p>
        </p:txBody>
      </p:sp>
      <p:sp>
        <p:nvSpPr>
          <p:cNvPr id="11" name="Rectangle 10"/>
          <p:cNvSpPr/>
          <p:nvPr/>
        </p:nvSpPr>
        <p:spPr>
          <a:xfrm>
            <a:off x="183783" y="580361"/>
            <a:ext cx="8687024" cy="1225290"/>
          </a:xfrm>
          <a:prstGeom prst="rect">
            <a:avLst/>
          </a:prstGeom>
          <a:solidFill>
            <a:srgbClr val="2D251F">
              <a:alpha val="85000"/>
            </a:srgbClr>
          </a:solidFill>
          <a:ln>
            <a:solidFill>
              <a:srgbClr val="F986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Rectangle 43"/>
          <p:cNvSpPr/>
          <p:nvPr/>
        </p:nvSpPr>
        <p:spPr>
          <a:xfrm>
            <a:off x="183783" y="1949212"/>
            <a:ext cx="8687024" cy="4544185"/>
          </a:xfrm>
          <a:prstGeom prst="rect">
            <a:avLst/>
          </a:prstGeom>
          <a:solidFill>
            <a:srgbClr val="2D251F">
              <a:alpha val="85000"/>
            </a:srgbClr>
          </a:solidFill>
          <a:ln>
            <a:solidFill>
              <a:srgbClr val="F986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6"/>
          <p:cNvSpPr/>
          <p:nvPr/>
        </p:nvSpPr>
        <p:spPr>
          <a:xfrm>
            <a:off x="250560" y="2063663"/>
            <a:ext cx="8314705" cy="4570482"/>
          </a:xfrm>
          <a:prstGeom prst="rect">
            <a:avLst/>
          </a:prstGeom>
        </p:spPr>
        <p:txBody>
          <a:bodyPr wrap="square">
            <a:spAutoFit/>
          </a:bodyPr>
          <a:lstStyle/>
          <a:p>
            <a:r>
              <a:rPr lang="en-US" sz="1600" b="1" dirty="0" smtClean="0"/>
              <a:t>Feature 1 :</a:t>
            </a:r>
            <a:r>
              <a:rPr lang="en-US" sz="1600" dirty="0" smtClean="0"/>
              <a:t> Design and create the Registration page to get new users onboard and verify them via email / SMS verification.</a:t>
            </a:r>
            <a:endParaRPr lang="en-US" sz="1600" dirty="0"/>
          </a:p>
          <a:p>
            <a:pPr>
              <a:spcBef>
                <a:spcPts val="600"/>
              </a:spcBef>
            </a:pPr>
            <a:r>
              <a:rPr lang="en-US" sz="1600" b="1" dirty="0" smtClean="0"/>
              <a:t>Feature 2 :</a:t>
            </a:r>
            <a:r>
              <a:rPr lang="en-US" sz="1600" dirty="0"/>
              <a:t>  Unified </a:t>
            </a:r>
            <a:r>
              <a:rPr lang="en-US" sz="1600" dirty="0" smtClean="0"/>
              <a:t>Fuzzy search across multiple platforms, restaurants, food items and cuisines. Cluster all the results into a single result set from UberEATS, Doordash, etc.</a:t>
            </a:r>
          </a:p>
          <a:p>
            <a:pPr>
              <a:spcBef>
                <a:spcPts val="600"/>
              </a:spcBef>
            </a:pPr>
            <a:r>
              <a:rPr lang="en-US" sz="1600" b="1" dirty="0"/>
              <a:t>Feature </a:t>
            </a:r>
            <a:r>
              <a:rPr lang="en-US" sz="1600" b="1" dirty="0" smtClean="0"/>
              <a:t>3 :</a:t>
            </a:r>
            <a:r>
              <a:rPr lang="en-US" sz="1600" dirty="0" smtClean="0"/>
              <a:t>  Real-time and user friendly comparison options of prices, delivery times and possible discounts. Sorting functionality based on user preference like price, rating, etc.</a:t>
            </a:r>
            <a:endParaRPr lang="en-US" sz="1600" dirty="0"/>
          </a:p>
          <a:p>
            <a:pPr>
              <a:spcBef>
                <a:spcPts val="600"/>
              </a:spcBef>
            </a:pPr>
            <a:r>
              <a:rPr lang="en-US" sz="1600" b="1" dirty="0"/>
              <a:t>Feature 3 :</a:t>
            </a:r>
            <a:r>
              <a:rPr lang="en-US" sz="1600" dirty="0"/>
              <a:t>  </a:t>
            </a:r>
            <a:r>
              <a:rPr lang="en-US" sz="1600" dirty="0" smtClean="0"/>
              <a:t>Track status of orders from confirmation to delivery. Implement the push notification capabilities in the application for updates and timely alerts.</a:t>
            </a:r>
          </a:p>
          <a:p>
            <a:pPr>
              <a:spcBef>
                <a:spcPts val="600"/>
              </a:spcBef>
            </a:pPr>
            <a:r>
              <a:rPr lang="en-US" sz="1600" b="1" dirty="0" smtClean="0"/>
              <a:t>Feature 4 : </a:t>
            </a:r>
            <a:r>
              <a:rPr lang="en-US" sz="1600" dirty="0" smtClean="0"/>
              <a:t>Highlight key discounts that different platforms offer and automatically apply them if they are applicable.</a:t>
            </a:r>
          </a:p>
          <a:p>
            <a:pPr>
              <a:spcBef>
                <a:spcPts val="600"/>
              </a:spcBef>
            </a:pPr>
            <a:r>
              <a:rPr lang="en-US" sz="1600" b="1" dirty="0" smtClean="0"/>
              <a:t>Feature 5 :</a:t>
            </a:r>
            <a:r>
              <a:rPr lang="en-US" sz="1600" dirty="0" smtClean="0"/>
              <a:t> Seamless integration with external apps so that DeliverEase wont be syncing any sensitive card information or any other payment related data.</a:t>
            </a:r>
          </a:p>
          <a:p>
            <a:pPr>
              <a:spcBef>
                <a:spcPts val="600"/>
              </a:spcBef>
            </a:pPr>
            <a:r>
              <a:rPr lang="en-US" sz="1600" b="1" dirty="0" smtClean="0"/>
              <a:t>Feature 6 : </a:t>
            </a:r>
            <a:r>
              <a:rPr lang="en-US" sz="1600" dirty="0" smtClean="0"/>
              <a:t>Ad-Free support with subscription for more quicker and streamlined experience. In-app support to report any issues of need to contact customer support.</a:t>
            </a:r>
          </a:p>
          <a:p>
            <a:pPr>
              <a:spcBef>
                <a:spcPts val="600"/>
              </a:spcBef>
            </a:pPr>
            <a:r>
              <a:rPr lang="en-US" sz="1600" b="1" dirty="0" smtClean="0"/>
              <a:t>Feature 7 : </a:t>
            </a:r>
            <a:r>
              <a:rPr lang="en-US" sz="1600" dirty="0" smtClean="0"/>
              <a:t>Multi device synchronization for even more flexible user  experience.</a:t>
            </a:r>
            <a:endParaRPr lang="en-US" sz="1600" dirty="0"/>
          </a:p>
          <a:p>
            <a:endParaRPr lang="en-IN" sz="1600" dirty="0"/>
          </a:p>
        </p:txBody>
      </p:sp>
      <p:sp>
        <p:nvSpPr>
          <p:cNvPr id="45" name="Rectangle 44"/>
          <p:cNvSpPr/>
          <p:nvPr/>
        </p:nvSpPr>
        <p:spPr>
          <a:xfrm>
            <a:off x="250561" y="695147"/>
            <a:ext cx="8314705" cy="1077218"/>
          </a:xfrm>
          <a:prstGeom prst="rect">
            <a:avLst/>
          </a:prstGeom>
        </p:spPr>
        <p:txBody>
          <a:bodyPr wrap="square">
            <a:spAutoFit/>
          </a:bodyPr>
          <a:lstStyle/>
          <a:p>
            <a:r>
              <a:rPr lang="en-US" sz="1600" b="1" dirty="0" smtClean="0"/>
              <a:t>Epic 1:</a:t>
            </a:r>
            <a:r>
              <a:rPr lang="en-US" sz="1600" dirty="0" smtClean="0"/>
              <a:t> Effortless </a:t>
            </a:r>
            <a:r>
              <a:rPr lang="en-US" sz="1600" dirty="0"/>
              <a:t>Food Delivery Comparison and Ordering with </a:t>
            </a:r>
            <a:r>
              <a:rPr lang="en-US" sz="1600" dirty="0" smtClean="0"/>
              <a:t>DeliverEase</a:t>
            </a:r>
          </a:p>
          <a:p>
            <a:endParaRPr lang="en-US" sz="1600" dirty="0"/>
          </a:p>
          <a:p>
            <a:r>
              <a:rPr lang="en-US" sz="1600" b="1" dirty="0" smtClean="0"/>
              <a:t>Goal :</a:t>
            </a:r>
            <a:r>
              <a:rPr lang="en-US" sz="1600" dirty="0" smtClean="0"/>
              <a:t>  Provide the users </a:t>
            </a:r>
            <a:r>
              <a:rPr lang="en-US" sz="1600" dirty="0"/>
              <a:t>with a streamlined platform for comparing food delivery options, placing orders seamlessly, and saving time and money. </a:t>
            </a:r>
            <a:endParaRPr lang="en-IN" sz="1600" dirty="0"/>
          </a:p>
        </p:txBody>
      </p:sp>
    </p:spTree>
    <p:extLst>
      <p:ext uri="{BB962C8B-B14F-4D97-AF65-F5344CB8AC3E}">
        <p14:creationId xmlns:p14="http://schemas.microsoft.com/office/powerpoint/2010/main" val="24060418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1" y="0"/>
            <a:ext cx="9151424" cy="6858000"/>
          </a:xfrm>
          <a:prstGeom prst="rect">
            <a:avLst/>
          </a:prstGeom>
        </p:spPr>
      </p:pic>
      <p:grpSp>
        <p:nvGrpSpPr>
          <p:cNvPr id="3" name="Group 2"/>
          <p:cNvGrpSpPr/>
          <p:nvPr/>
        </p:nvGrpSpPr>
        <p:grpSpPr>
          <a:xfrm>
            <a:off x="86911" y="2813448"/>
            <a:ext cx="2245202" cy="1405132"/>
            <a:chOff x="86911" y="3241509"/>
            <a:chExt cx="2245202" cy="864646"/>
          </a:xfrm>
        </p:grpSpPr>
        <p:sp>
          <p:nvSpPr>
            <p:cNvPr id="8" name="TextBox 7"/>
            <p:cNvSpPr txBox="1"/>
            <p:nvPr/>
          </p:nvSpPr>
          <p:spPr>
            <a:xfrm>
              <a:off x="94888" y="3241509"/>
              <a:ext cx="1021532" cy="189390"/>
            </a:xfrm>
            <a:prstGeom prst="rect">
              <a:avLst/>
            </a:prstGeom>
            <a:noFill/>
          </p:spPr>
          <p:txBody>
            <a:bodyPr wrap="square" rtlCol="0">
              <a:spAutoFit/>
            </a:bodyPr>
            <a:lstStyle/>
            <a:p>
              <a:r>
                <a:rPr lang="en-IN" sz="1400" b="1" dirty="0" smtClean="0">
                  <a:solidFill>
                    <a:srgbClr val="3C2A23"/>
                  </a:solidFill>
                </a:rPr>
                <a:t>AGE:</a:t>
              </a:r>
              <a:endParaRPr lang="en-IN" sz="1400" b="1" dirty="0">
                <a:solidFill>
                  <a:srgbClr val="3C2A23"/>
                </a:solidFill>
              </a:endParaRPr>
            </a:p>
          </p:txBody>
        </p:sp>
        <p:sp>
          <p:nvSpPr>
            <p:cNvPr id="9" name="TextBox 8"/>
            <p:cNvSpPr txBox="1"/>
            <p:nvPr/>
          </p:nvSpPr>
          <p:spPr>
            <a:xfrm>
              <a:off x="94888" y="3472342"/>
              <a:ext cx="1021532" cy="321962"/>
            </a:xfrm>
            <a:prstGeom prst="rect">
              <a:avLst/>
            </a:prstGeom>
            <a:noFill/>
          </p:spPr>
          <p:txBody>
            <a:bodyPr wrap="square" rtlCol="0">
              <a:spAutoFit/>
            </a:bodyPr>
            <a:lstStyle/>
            <a:p>
              <a:r>
                <a:rPr lang="en-IN" sz="1400" b="1" dirty="0" smtClean="0">
                  <a:solidFill>
                    <a:srgbClr val="3C2A23"/>
                  </a:solidFill>
                </a:rPr>
                <a:t>ROLE:</a:t>
              </a:r>
              <a:r>
                <a:rPr lang="en-IN" sz="1400" b="1" dirty="0">
                  <a:solidFill>
                    <a:srgbClr val="3C2A23"/>
                  </a:solidFill>
                </a:rPr>
                <a:t>	</a:t>
              </a:r>
              <a:endParaRPr lang="en-IN" sz="1400" b="1" dirty="0">
                <a:solidFill>
                  <a:srgbClr val="3C2A23"/>
                </a:solidFill>
              </a:endParaRPr>
            </a:p>
          </p:txBody>
        </p:sp>
        <p:sp>
          <p:nvSpPr>
            <p:cNvPr id="10" name="TextBox 9"/>
            <p:cNvSpPr txBox="1"/>
            <p:nvPr/>
          </p:nvSpPr>
          <p:spPr>
            <a:xfrm>
              <a:off x="86911" y="3784192"/>
              <a:ext cx="1141697" cy="321963"/>
            </a:xfrm>
            <a:prstGeom prst="rect">
              <a:avLst/>
            </a:prstGeom>
            <a:noFill/>
          </p:spPr>
          <p:txBody>
            <a:bodyPr wrap="square" rtlCol="0">
              <a:spAutoFit/>
            </a:bodyPr>
            <a:lstStyle/>
            <a:p>
              <a:r>
                <a:rPr lang="en-IN" sz="1400" b="1" dirty="0" smtClean="0">
                  <a:solidFill>
                    <a:srgbClr val="3C2A23"/>
                  </a:solidFill>
                </a:rPr>
                <a:t>LOCALITY:</a:t>
              </a:r>
              <a:r>
                <a:rPr lang="en-IN" sz="1400" b="1" dirty="0">
                  <a:solidFill>
                    <a:srgbClr val="3C2A23"/>
                  </a:solidFill>
                </a:rPr>
                <a:t>	</a:t>
              </a:r>
              <a:endParaRPr lang="en-IN" sz="1400" b="1" dirty="0">
                <a:solidFill>
                  <a:srgbClr val="3C2A23"/>
                </a:solidFill>
              </a:endParaRPr>
            </a:p>
          </p:txBody>
        </p:sp>
        <p:sp>
          <p:nvSpPr>
            <p:cNvPr id="12" name="TextBox 11"/>
            <p:cNvSpPr txBox="1"/>
            <p:nvPr/>
          </p:nvSpPr>
          <p:spPr>
            <a:xfrm>
              <a:off x="1299948" y="3241509"/>
              <a:ext cx="1021532" cy="189390"/>
            </a:xfrm>
            <a:prstGeom prst="rect">
              <a:avLst/>
            </a:prstGeom>
            <a:noFill/>
          </p:spPr>
          <p:txBody>
            <a:bodyPr wrap="square" rtlCol="0">
              <a:spAutoFit/>
            </a:bodyPr>
            <a:lstStyle/>
            <a:p>
              <a:pPr algn="r"/>
              <a:r>
                <a:rPr lang="en-IN" sz="1400" b="1" dirty="0" smtClean="0">
                  <a:solidFill>
                    <a:srgbClr val="3C2A23"/>
                  </a:solidFill>
                </a:rPr>
                <a:t>21</a:t>
              </a:r>
              <a:endParaRPr lang="en-IN" sz="1400" b="1" dirty="0">
                <a:solidFill>
                  <a:srgbClr val="3C2A23"/>
                </a:solidFill>
              </a:endParaRPr>
            </a:p>
          </p:txBody>
        </p:sp>
        <p:sp>
          <p:nvSpPr>
            <p:cNvPr id="14" name="TextBox 13"/>
            <p:cNvSpPr txBox="1"/>
            <p:nvPr/>
          </p:nvSpPr>
          <p:spPr>
            <a:xfrm>
              <a:off x="797442" y="3470910"/>
              <a:ext cx="1534671" cy="321963"/>
            </a:xfrm>
            <a:prstGeom prst="rect">
              <a:avLst/>
            </a:prstGeom>
            <a:noFill/>
          </p:spPr>
          <p:txBody>
            <a:bodyPr wrap="square" rtlCol="0">
              <a:spAutoFit/>
            </a:bodyPr>
            <a:lstStyle/>
            <a:p>
              <a:pPr algn="r"/>
              <a:r>
                <a:rPr lang="en-IN" sz="1400" b="1" dirty="0" smtClean="0">
                  <a:solidFill>
                    <a:srgbClr val="3C2A23"/>
                  </a:solidFill>
                </a:rPr>
                <a:t>Junior College Student</a:t>
              </a:r>
              <a:endParaRPr lang="en-IN" sz="1400" b="1" dirty="0">
                <a:solidFill>
                  <a:srgbClr val="3C2A23"/>
                </a:solidFill>
              </a:endParaRPr>
            </a:p>
          </p:txBody>
        </p:sp>
        <p:sp>
          <p:nvSpPr>
            <p:cNvPr id="15" name="TextBox 14"/>
            <p:cNvSpPr txBox="1"/>
            <p:nvPr/>
          </p:nvSpPr>
          <p:spPr>
            <a:xfrm>
              <a:off x="1264341" y="3773328"/>
              <a:ext cx="1057139" cy="321962"/>
            </a:xfrm>
            <a:prstGeom prst="rect">
              <a:avLst/>
            </a:prstGeom>
            <a:noFill/>
          </p:spPr>
          <p:txBody>
            <a:bodyPr wrap="square" rtlCol="0">
              <a:spAutoFit/>
            </a:bodyPr>
            <a:lstStyle/>
            <a:p>
              <a:pPr algn="r"/>
              <a:r>
                <a:rPr lang="en-IN" sz="1400" b="1" dirty="0" smtClean="0">
                  <a:solidFill>
                    <a:srgbClr val="3C2A23"/>
                  </a:solidFill>
                </a:rPr>
                <a:t>Urban </a:t>
              </a:r>
              <a:r>
                <a:rPr lang="en-IN" sz="1400" b="1" dirty="0">
                  <a:solidFill>
                    <a:srgbClr val="3C2A23"/>
                  </a:solidFill>
                </a:rPr>
                <a:t>City</a:t>
              </a:r>
              <a:endParaRPr lang="en-IN" sz="1400" b="1" dirty="0">
                <a:solidFill>
                  <a:srgbClr val="3C2A23"/>
                </a:solidFill>
              </a:endParaRPr>
            </a:p>
          </p:txBody>
        </p:sp>
      </p:grpSp>
      <p:sp>
        <p:nvSpPr>
          <p:cNvPr id="17" name="Rectangle 16"/>
          <p:cNvSpPr/>
          <p:nvPr/>
        </p:nvSpPr>
        <p:spPr>
          <a:xfrm>
            <a:off x="109477" y="4378160"/>
            <a:ext cx="2241736" cy="2232660"/>
          </a:xfrm>
          <a:prstGeom prst="rect">
            <a:avLst/>
          </a:prstGeom>
          <a:gradFill>
            <a:gsLst>
              <a:gs pos="0">
                <a:srgbClr val="E83B3B"/>
              </a:gs>
              <a:gs pos="25000">
                <a:schemeClr val="accent2">
                  <a:lumMod val="97000"/>
                  <a:lumOff val="3000"/>
                </a:schemeClr>
              </a:gs>
              <a:gs pos="90000">
                <a:schemeClr val="accent2">
                  <a:lumMod val="60000"/>
                  <a:lumOff val="40000"/>
                  <a:alpha val="10000"/>
                </a:schemeClr>
              </a:gs>
            </a:gsLst>
            <a:lin ang="16200000" scaled="1"/>
          </a:gradFill>
          <a:ln>
            <a:noFill/>
          </a:ln>
          <a:effectLst>
            <a:outerShdw blurRad="101600" dist="50800" dir="5400000" algn="ctr" rotWithShape="0">
              <a:srgbClr val="000000">
                <a:alpha val="3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a:p>
        </p:txBody>
      </p:sp>
      <p:sp>
        <p:nvSpPr>
          <p:cNvPr id="18" name="TextBox 17"/>
          <p:cNvSpPr txBox="1"/>
          <p:nvPr/>
        </p:nvSpPr>
        <p:spPr>
          <a:xfrm>
            <a:off x="73744" y="4680610"/>
            <a:ext cx="1511216" cy="523220"/>
          </a:xfrm>
          <a:prstGeom prst="rect">
            <a:avLst/>
          </a:prstGeom>
          <a:noFill/>
        </p:spPr>
        <p:txBody>
          <a:bodyPr wrap="square" rtlCol="0">
            <a:spAutoFit/>
          </a:bodyPr>
          <a:lstStyle/>
          <a:p>
            <a:r>
              <a:rPr lang="en-IN" sz="1400" b="1" dirty="0">
                <a:solidFill>
                  <a:srgbClr val="3C2A23"/>
                </a:solidFill>
              </a:rPr>
              <a:t>KEY METRICS	</a:t>
            </a:r>
            <a:endParaRPr lang="en-IN" sz="1400" b="1" dirty="0">
              <a:solidFill>
                <a:srgbClr val="3C2A23"/>
              </a:solidFill>
            </a:endParaRPr>
          </a:p>
        </p:txBody>
      </p:sp>
      <p:sp>
        <p:nvSpPr>
          <p:cNvPr id="19" name="TextBox 18"/>
          <p:cNvSpPr txBox="1"/>
          <p:nvPr/>
        </p:nvSpPr>
        <p:spPr>
          <a:xfrm>
            <a:off x="65461" y="4989482"/>
            <a:ext cx="2285752" cy="276999"/>
          </a:xfrm>
          <a:prstGeom prst="rect">
            <a:avLst/>
          </a:prstGeom>
          <a:noFill/>
        </p:spPr>
        <p:txBody>
          <a:bodyPr wrap="square" rtlCol="0">
            <a:spAutoFit/>
          </a:bodyPr>
          <a:lstStyle/>
          <a:p>
            <a:r>
              <a:rPr lang="en-IN" sz="1200" b="1" dirty="0">
                <a:solidFill>
                  <a:srgbClr val="3C2A23"/>
                </a:solidFill>
              </a:rPr>
              <a:t>Socioeconomic Position</a:t>
            </a:r>
            <a:endParaRPr lang="en-IN" sz="1200" b="1" dirty="0">
              <a:solidFill>
                <a:srgbClr val="3C2A23"/>
              </a:solidFill>
            </a:endParaRPr>
          </a:p>
        </p:txBody>
      </p:sp>
      <p:cxnSp>
        <p:nvCxnSpPr>
          <p:cNvPr id="23" name="Straight Connector 22"/>
          <p:cNvCxnSpPr/>
          <p:nvPr/>
        </p:nvCxnSpPr>
        <p:spPr>
          <a:xfrm>
            <a:off x="161924" y="5276901"/>
            <a:ext cx="20653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Flowchart: Connector 23"/>
          <p:cNvSpPr/>
          <p:nvPr/>
        </p:nvSpPr>
        <p:spPr>
          <a:xfrm>
            <a:off x="986294" y="5246625"/>
            <a:ext cx="56410" cy="55802"/>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a:p>
        </p:txBody>
      </p:sp>
      <p:sp>
        <p:nvSpPr>
          <p:cNvPr id="25" name="TextBox 24"/>
          <p:cNvSpPr txBox="1"/>
          <p:nvPr/>
        </p:nvSpPr>
        <p:spPr>
          <a:xfrm>
            <a:off x="69933" y="5388732"/>
            <a:ext cx="2153556" cy="276999"/>
          </a:xfrm>
          <a:prstGeom prst="rect">
            <a:avLst/>
          </a:prstGeom>
          <a:noFill/>
        </p:spPr>
        <p:txBody>
          <a:bodyPr wrap="square" rtlCol="0">
            <a:spAutoFit/>
          </a:bodyPr>
          <a:lstStyle/>
          <a:p>
            <a:r>
              <a:rPr lang="en-IN" sz="1200" b="1" dirty="0">
                <a:solidFill>
                  <a:srgbClr val="3C2A23"/>
                </a:solidFill>
              </a:rPr>
              <a:t>Technical Literacy</a:t>
            </a:r>
            <a:endParaRPr lang="en-IN" sz="1200" b="1" dirty="0">
              <a:solidFill>
                <a:srgbClr val="3C2A23"/>
              </a:solidFill>
            </a:endParaRPr>
          </a:p>
        </p:txBody>
      </p:sp>
      <p:cxnSp>
        <p:nvCxnSpPr>
          <p:cNvPr id="26" name="Straight Connector 25"/>
          <p:cNvCxnSpPr/>
          <p:nvPr/>
        </p:nvCxnSpPr>
        <p:spPr>
          <a:xfrm>
            <a:off x="158114" y="5672490"/>
            <a:ext cx="20653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Flowchart: Connector 26"/>
          <p:cNvSpPr/>
          <p:nvPr/>
        </p:nvSpPr>
        <p:spPr>
          <a:xfrm>
            <a:off x="1847857" y="5645875"/>
            <a:ext cx="56410" cy="55802"/>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a:p>
        </p:txBody>
      </p:sp>
      <p:sp>
        <p:nvSpPr>
          <p:cNvPr id="28" name="TextBox 27"/>
          <p:cNvSpPr txBox="1"/>
          <p:nvPr/>
        </p:nvSpPr>
        <p:spPr>
          <a:xfrm>
            <a:off x="65461" y="5786703"/>
            <a:ext cx="2153556" cy="276999"/>
          </a:xfrm>
          <a:prstGeom prst="rect">
            <a:avLst/>
          </a:prstGeom>
          <a:noFill/>
        </p:spPr>
        <p:txBody>
          <a:bodyPr wrap="square" rtlCol="0">
            <a:spAutoFit/>
          </a:bodyPr>
          <a:lstStyle/>
          <a:p>
            <a:r>
              <a:rPr lang="en-IN" sz="1200" b="1" dirty="0">
                <a:solidFill>
                  <a:srgbClr val="3C2A23"/>
                </a:solidFill>
              </a:rPr>
              <a:t>Schedule constraints</a:t>
            </a:r>
            <a:endParaRPr lang="en-IN" sz="1200" b="1" dirty="0">
              <a:solidFill>
                <a:srgbClr val="3C2A23"/>
              </a:solidFill>
            </a:endParaRPr>
          </a:p>
        </p:txBody>
      </p:sp>
      <p:cxnSp>
        <p:nvCxnSpPr>
          <p:cNvPr id="29" name="Straight Connector 28"/>
          <p:cNvCxnSpPr/>
          <p:nvPr/>
        </p:nvCxnSpPr>
        <p:spPr>
          <a:xfrm>
            <a:off x="153641" y="6070461"/>
            <a:ext cx="20653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Flowchart: Connector 29"/>
          <p:cNvSpPr/>
          <p:nvPr/>
        </p:nvSpPr>
        <p:spPr>
          <a:xfrm>
            <a:off x="1414257" y="6042560"/>
            <a:ext cx="56410" cy="55802"/>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a:p>
        </p:txBody>
      </p:sp>
      <p:sp>
        <p:nvSpPr>
          <p:cNvPr id="31" name="TextBox 30"/>
          <p:cNvSpPr txBox="1"/>
          <p:nvPr/>
        </p:nvSpPr>
        <p:spPr>
          <a:xfrm>
            <a:off x="73531" y="6189224"/>
            <a:ext cx="2153556" cy="276999"/>
          </a:xfrm>
          <a:prstGeom prst="rect">
            <a:avLst/>
          </a:prstGeom>
          <a:noFill/>
        </p:spPr>
        <p:txBody>
          <a:bodyPr wrap="square" rtlCol="0">
            <a:spAutoFit/>
          </a:bodyPr>
          <a:lstStyle/>
          <a:p>
            <a:r>
              <a:rPr lang="en-IN" sz="1200" b="1" dirty="0">
                <a:solidFill>
                  <a:srgbClr val="3C2A23"/>
                </a:solidFill>
              </a:rPr>
              <a:t>Scale of expense</a:t>
            </a:r>
            <a:endParaRPr lang="en-IN" sz="1200" b="1" dirty="0">
              <a:solidFill>
                <a:srgbClr val="3C2A23"/>
              </a:solidFill>
            </a:endParaRPr>
          </a:p>
        </p:txBody>
      </p:sp>
      <p:cxnSp>
        <p:nvCxnSpPr>
          <p:cNvPr id="32" name="Straight Connector 31"/>
          <p:cNvCxnSpPr/>
          <p:nvPr/>
        </p:nvCxnSpPr>
        <p:spPr>
          <a:xfrm>
            <a:off x="161711" y="6472982"/>
            <a:ext cx="20653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Flowchart: Connector 33"/>
          <p:cNvSpPr/>
          <p:nvPr/>
        </p:nvSpPr>
        <p:spPr>
          <a:xfrm>
            <a:off x="1077734" y="6441409"/>
            <a:ext cx="56410" cy="55802"/>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a:p>
        </p:txBody>
      </p:sp>
      <p:sp>
        <p:nvSpPr>
          <p:cNvPr id="2" name="Rectangle 1"/>
          <p:cNvSpPr/>
          <p:nvPr/>
        </p:nvSpPr>
        <p:spPr>
          <a:xfrm>
            <a:off x="375904" y="42296"/>
            <a:ext cx="1555811" cy="523220"/>
          </a:xfrm>
          <a:prstGeom prst="rect">
            <a:avLst/>
          </a:prstGeom>
        </p:spPr>
        <p:txBody>
          <a:bodyPr wrap="none">
            <a:spAutoFit/>
          </a:bodyPr>
          <a:lstStyle/>
          <a:p>
            <a:r>
              <a:rPr lang="en-IN" sz="2800" b="1" dirty="0" smtClean="0"/>
              <a:t>Taara S.</a:t>
            </a:r>
            <a:endParaRPr lang="en-IN" sz="2800" b="1" dirty="0"/>
          </a:p>
        </p:txBody>
      </p:sp>
      <p:sp>
        <p:nvSpPr>
          <p:cNvPr id="36" name="Rectangle 35"/>
          <p:cNvSpPr/>
          <p:nvPr/>
        </p:nvSpPr>
        <p:spPr>
          <a:xfrm>
            <a:off x="2560887" y="99402"/>
            <a:ext cx="939884" cy="338554"/>
          </a:xfrm>
          <a:prstGeom prst="rect">
            <a:avLst/>
          </a:prstGeom>
        </p:spPr>
        <p:txBody>
          <a:bodyPr wrap="square">
            <a:spAutoFit/>
          </a:bodyPr>
          <a:lstStyle/>
          <a:p>
            <a:r>
              <a:rPr lang="en-IN" sz="1600" b="1" dirty="0"/>
              <a:t>ABOUT</a:t>
            </a:r>
            <a:endParaRPr lang="en-IN" sz="1600" dirty="0"/>
          </a:p>
        </p:txBody>
      </p:sp>
      <p:sp>
        <p:nvSpPr>
          <p:cNvPr id="37" name="Rectangle 36"/>
          <p:cNvSpPr/>
          <p:nvPr/>
        </p:nvSpPr>
        <p:spPr>
          <a:xfrm>
            <a:off x="2499735" y="437956"/>
            <a:ext cx="5836176" cy="2677656"/>
          </a:xfrm>
          <a:prstGeom prst="rect">
            <a:avLst/>
          </a:prstGeom>
        </p:spPr>
        <p:txBody>
          <a:bodyPr wrap="square">
            <a:spAutoFit/>
          </a:bodyPr>
          <a:lstStyle/>
          <a:p>
            <a:pPr algn="just"/>
            <a:r>
              <a:rPr lang="en-US" sz="1200" dirty="0"/>
              <a:t>	Taara </a:t>
            </a:r>
            <a:r>
              <a:rPr lang="en-US" sz="1200" dirty="0" smtClean="0"/>
              <a:t>is 21, currently a college </a:t>
            </a:r>
            <a:r>
              <a:rPr lang="en-US" sz="1200" dirty="0"/>
              <a:t>student </a:t>
            </a:r>
            <a:r>
              <a:rPr lang="en-US" sz="1200" dirty="0" smtClean="0"/>
              <a:t>in her junior year. She is actively juggling </a:t>
            </a:r>
            <a:r>
              <a:rPr lang="en-US" sz="1200" dirty="0"/>
              <a:t>classes, study sessions, and a part-time job. Living off-campus with a few roommates, she often turns to food delivery for quick meals between her packed schedule. When she’s not studying or hanging out with friends, Taara enjoys exploring local food options and trying new places. She prefers apps that make life easier without too much complicated workflows. For her, food delivery is about convenience, cost-saving and flexibility, fitting seamlessly into his busy college life. The cost aspect is one of the most important as she needs to manage her finances smartly while also saving as much as possible</a:t>
            </a:r>
            <a:r>
              <a:rPr lang="en-US" sz="1200" dirty="0" smtClean="0"/>
              <a:t>. Since she is working part-time jobs that are not as high paying, she needs to actively manage her budget and make sure that she can save as much as possible. None the less, she is passionate about trying variety of food items and wants to explore varied variety of food daily. She is also vegan that makes it frustrating for her to set the preference every time in the food delivery apps she uses daily.</a:t>
            </a:r>
            <a:endParaRPr lang="en-IN" sz="1200" dirty="0"/>
          </a:p>
        </p:txBody>
      </p:sp>
      <p:sp>
        <p:nvSpPr>
          <p:cNvPr id="38" name="Rectangle 37"/>
          <p:cNvSpPr/>
          <p:nvPr/>
        </p:nvSpPr>
        <p:spPr>
          <a:xfrm>
            <a:off x="2560887" y="3186673"/>
            <a:ext cx="939884" cy="300082"/>
          </a:xfrm>
          <a:prstGeom prst="rect">
            <a:avLst/>
          </a:prstGeom>
        </p:spPr>
        <p:txBody>
          <a:bodyPr wrap="square">
            <a:spAutoFit/>
          </a:bodyPr>
          <a:lstStyle/>
          <a:p>
            <a:r>
              <a:rPr lang="en-IN" sz="1350" b="1" dirty="0"/>
              <a:t>NEEDS</a:t>
            </a:r>
            <a:endParaRPr lang="en-IN" sz="1350" b="1" dirty="0"/>
          </a:p>
        </p:txBody>
      </p:sp>
      <p:sp>
        <p:nvSpPr>
          <p:cNvPr id="39" name="Rectangle 38"/>
          <p:cNvSpPr/>
          <p:nvPr/>
        </p:nvSpPr>
        <p:spPr>
          <a:xfrm>
            <a:off x="2560887" y="3448313"/>
            <a:ext cx="5775024" cy="1384995"/>
          </a:xfrm>
          <a:prstGeom prst="rect">
            <a:avLst/>
          </a:prstGeom>
        </p:spPr>
        <p:txBody>
          <a:bodyPr wrap="square">
            <a:spAutoFit/>
          </a:bodyPr>
          <a:lstStyle/>
          <a:p>
            <a:pPr marL="214313" indent="-214313">
              <a:buFont typeface="Arial" panose="020B0604020202020204" pitchFamily="34" charset="0"/>
              <a:buChar char="•"/>
            </a:pPr>
            <a:r>
              <a:rPr lang="en-US" sz="1200" dirty="0"/>
              <a:t>Easy comparison of prices and finding the best </a:t>
            </a:r>
            <a:r>
              <a:rPr lang="en-US" sz="1200" dirty="0" smtClean="0"/>
              <a:t>deals</a:t>
            </a:r>
            <a:endParaRPr lang="en-US" sz="1200" dirty="0"/>
          </a:p>
          <a:p>
            <a:pPr marL="214313" indent="-214313">
              <a:buFont typeface="Arial" panose="020B0604020202020204" pitchFamily="34" charset="0"/>
              <a:buChar char="•"/>
            </a:pPr>
            <a:r>
              <a:rPr lang="en-US" sz="1200" dirty="0"/>
              <a:t>A free version of the app with ads, but also </a:t>
            </a:r>
            <a:r>
              <a:rPr lang="en-US" sz="1200" dirty="0" smtClean="0"/>
              <a:t>open to </a:t>
            </a:r>
            <a:r>
              <a:rPr lang="en-US" sz="1200" dirty="0"/>
              <a:t>pay a small fee for an ad-free </a:t>
            </a:r>
            <a:r>
              <a:rPr lang="en-US" sz="1200" dirty="0" smtClean="0"/>
              <a:t>version if affordable</a:t>
            </a:r>
            <a:endParaRPr lang="en-US" sz="1200" dirty="0"/>
          </a:p>
          <a:p>
            <a:pPr marL="214313" indent="-214313">
              <a:buFont typeface="Arial" panose="020B0604020202020204" pitchFamily="34" charset="0"/>
              <a:buChar char="•"/>
            </a:pPr>
            <a:r>
              <a:rPr lang="en-US" sz="1200" dirty="0"/>
              <a:t>Push notifications on the phone when discounts or student-specific promotions are </a:t>
            </a:r>
            <a:r>
              <a:rPr lang="en-US" sz="1200" dirty="0" smtClean="0"/>
              <a:t>available</a:t>
            </a:r>
          </a:p>
          <a:p>
            <a:pPr marL="214313" indent="-214313">
              <a:buFont typeface="Arial" panose="020B0604020202020204" pitchFamily="34" charset="0"/>
              <a:buChar char="•"/>
            </a:pPr>
            <a:r>
              <a:rPr lang="en-US" sz="1200" dirty="0" smtClean="0"/>
              <a:t>She wants the app to remember her preference (vegan) friendly options only</a:t>
            </a:r>
          </a:p>
          <a:p>
            <a:pPr marL="214313" indent="-214313">
              <a:buFont typeface="Arial" panose="020B0604020202020204" pitchFamily="34" charset="0"/>
              <a:buChar char="•"/>
            </a:pPr>
            <a:r>
              <a:rPr lang="en-US" sz="1200" dirty="0" smtClean="0"/>
              <a:t>She absolutely needs a intuitive and clean UI to compare quickly on the go</a:t>
            </a:r>
            <a:endParaRPr lang="en-IN" sz="1200" dirty="0"/>
          </a:p>
        </p:txBody>
      </p:sp>
      <p:sp>
        <p:nvSpPr>
          <p:cNvPr id="42" name="Rectangle 41"/>
          <p:cNvSpPr/>
          <p:nvPr/>
        </p:nvSpPr>
        <p:spPr>
          <a:xfrm>
            <a:off x="2560884" y="4852981"/>
            <a:ext cx="1523433" cy="300082"/>
          </a:xfrm>
          <a:prstGeom prst="rect">
            <a:avLst/>
          </a:prstGeom>
        </p:spPr>
        <p:txBody>
          <a:bodyPr wrap="square">
            <a:spAutoFit/>
          </a:bodyPr>
          <a:lstStyle/>
          <a:p>
            <a:r>
              <a:rPr lang="en-IN" sz="1350" b="1" dirty="0"/>
              <a:t>PAIN POINTS</a:t>
            </a:r>
            <a:endParaRPr lang="en-IN" sz="1350" b="1" dirty="0"/>
          </a:p>
        </p:txBody>
      </p:sp>
      <p:sp>
        <p:nvSpPr>
          <p:cNvPr id="43" name="Rectangle 42"/>
          <p:cNvSpPr/>
          <p:nvPr/>
        </p:nvSpPr>
        <p:spPr>
          <a:xfrm>
            <a:off x="2560884" y="5147204"/>
            <a:ext cx="5775027" cy="1200329"/>
          </a:xfrm>
          <a:prstGeom prst="rect">
            <a:avLst/>
          </a:prstGeom>
        </p:spPr>
        <p:txBody>
          <a:bodyPr wrap="square">
            <a:spAutoFit/>
          </a:bodyPr>
          <a:lstStyle/>
          <a:p>
            <a:pPr marL="214313" indent="-214313">
              <a:buFont typeface="Arial" panose="020B0604020202020204" pitchFamily="34" charset="0"/>
              <a:buChar char="•"/>
            </a:pPr>
            <a:r>
              <a:rPr lang="en-US" sz="1200" dirty="0" smtClean="0"/>
              <a:t>Cannot find </a:t>
            </a:r>
            <a:r>
              <a:rPr lang="en-US" sz="1200" dirty="0"/>
              <a:t>the cheapest delivery options </a:t>
            </a:r>
            <a:r>
              <a:rPr lang="en-US" sz="1200" dirty="0" smtClean="0"/>
              <a:t>quickly in one place</a:t>
            </a:r>
            <a:endParaRPr lang="en-IN" sz="1200" dirty="0"/>
          </a:p>
          <a:p>
            <a:pPr marL="214313" indent="-214313">
              <a:buFont typeface="Arial" panose="020B0604020202020204" pitchFamily="34" charset="0"/>
              <a:buChar char="•"/>
            </a:pPr>
            <a:r>
              <a:rPr lang="en-US" sz="1200" dirty="0" smtClean="0"/>
              <a:t>Different platforms have different promo code options and cannot check one by one for every platform</a:t>
            </a:r>
          </a:p>
          <a:p>
            <a:pPr marL="214313" indent="-214313">
              <a:buFont typeface="Arial" panose="020B0604020202020204" pitchFamily="34" charset="0"/>
              <a:buChar char="•"/>
            </a:pPr>
            <a:r>
              <a:rPr lang="en-US" sz="1200" dirty="0" smtClean="0"/>
              <a:t>Many applications </a:t>
            </a:r>
            <a:r>
              <a:rPr lang="en-US" sz="1200" dirty="0"/>
              <a:t>have hidden </a:t>
            </a:r>
            <a:r>
              <a:rPr lang="en-US" sz="1200" dirty="0" smtClean="0"/>
              <a:t>fees to wards the last stage of placing orders</a:t>
            </a:r>
            <a:endParaRPr lang="en-US" sz="1200" dirty="0"/>
          </a:p>
          <a:p>
            <a:pPr marL="214313" indent="-214313">
              <a:buFont typeface="Arial" panose="020B0604020202020204" pitchFamily="34" charset="0"/>
              <a:buChar char="•"/>
            </a:pPr>
            <a:r>
              <a:rPr lang="en-IN" sz="1200" dirty="0"/>
              <a:t>Premium plans of delivery are on the higher </a:t>
            </a:r>
            <a:r>
              <a:rPr lang="en-IN" sz="1200" dirty="0" smtClean="0"/>
              <a:t>end </a:t>
            </a:r>
          </a:p>
          <a:p>
            <a:pPr marL="214313" indent="-214313">
              <a:buFont typeface="Arial" panose="020B0604020202020204" pitchFamily="34" charset="0"/>
              <a:buChar char="•"/>
            </a:pPr>
            <a:r>
              <a:rPr lang="en-IN" sz="1200" dirty="0" smtClean="0"/>
              <a:t>Cannot find nearby vegan restaurants easily</a:t>
            </a:r>
            <a:endParaRPr lang="en-IN" sz="1200" dirty="0"/>
          </a:p>
        </p:txBody>
      </p:sp>
      <p:pic>
        <p:nvPicPr>
          <p:cNvPr id="33" name="Google Shape;71;p14"/>
          <p:cNvPicPr preferRelativeResize="0"/>
          <p:nvPr/>
        </p:nvPicPr>
        <p:blipFill>
          <a:blip r:embed="rId4">
            <a:extLst>
              <a:ext uri="{28A0092B-C50C-407E-A947-70E740481C1C}">
                <a14:useLocalDpi xmlns:a14="http://schemas.microsoft.com/office/drawing/2010/main" val="0"/>
              </a:ext>
            </a:extLst>
          </a:blip>
          <a:stretch>
            <a:fillRect/>
          </a:stretch>
        </p:blipFill>
        <p:spPr>
          <a:xfrm>
            <a:off x="73638" y="590015"/>
            <a:ext cx="2269398" cy="222885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5" name="TextBox 34"/>
          <p:cNvSpPr txBox="1"/>
          <p:nvPr/>
        </p:nvSpPr>
        <p:spPr>
          <a:xfrm>
            <a:off x="70042" y="4142652"/>
            <a:ext cx="2272994" cy="430887"/>
          </a:xfrm>
          <a:prstGeom prst="rect">
            <a:avLst/>
          </a:prstGeom>
          <a:noFill/>
        </p:spPr>
        <p:txBody>
          <a:bodyPr wrap="square" rtlCol="0">
            <a:spAutoFit/>
          </a:bodyPr>
          <a:lstStyle/>
          <a:p>
            <a:r>
              <a:rPr lang="en-IN" sz="1100" b="1" dirty="0" smtClean="0">
                <a:solidFill>
                  <a:srgbClr val="3C2A23"/>
                </a:solidFill>
              </a:rPr>
              <a:t>Works part-time jobs, vegan, budget conscious, eats healthy </a:t>
            </a:r>
            <a:endParaRPr lang="en-IN" sz="1100" b="1" dirty="0">
              <a:solidFill>
                <a:srgbClr val="3C2A23"/>
              </a:solidFill>
            </a:endParaRPr>
          </a:p>
        </p:txBody>
      </p:sp>
    </p:spTree>
    <p:extLst>
      <p:ext uri="{BB962C8B-B14F-4D97-AF65-F5344CB8AC3E}">
        <p14:creationId xmlns:p14="http://schemas.microsoft.com/office/powerpoint/2010/main" val="117017516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2" name="Rectangle 41"/>
          <p:cNvSpPr/>
          <p:nvPr/>
        </p:nvSpPr>
        <p:spPr>
          <a:xfrm>
            <a:off x="1842" y="6096"/>
            <a:ext cx="9144000" cy="401242"/>
          </a:xfrm>
          <a:prstGeom prst="rect">
            <a:avLst/>
          </a:prstGeom>
          <a:gradFill flip="none" rotWithShape="1">
            <a:gsLst>
              <a:gs pos="0">
                <a:schemeClr val="accent6">
                  <a:lumMod val="40000"/>
                  <a:lumOff val="60000"/>
                </a:schemeClr>
              </a:gs>
              <a:gs pos="23000">
                <a:schemeClr val="accent5">
                  <a:lumMod val="60000"/>
                  <a:lumOff val="40000"/>
                </a:schemeClr>
              </a:gs>
              <a:gs pos="72000">
                <a:srgbClr val="FCC3AB"/>
              </a:gs>
              <a:gs pos="100000">
                <a:schemeClr val="accent1">
                  <a:lumMod val="60000"/>
                  <a:lumOff val="40000"/>
                </a:schemeClr>
              </a:gs>
            </a:gsLst>
            <a:path path="circle">
              <a:fillToRect l="50000" t="50000" r="50000" b="50000"/>
            </a:path>
            <a:tileRect/>
          </a:gradFill>
        </p:spPr>
        <p:style>
          <a:lnRef idx="3">
            <a:schemeClr val="lt1"/>
          </a:lnRef>
          <a:fillRef idx="1">
            <a:schemeClr val="accent3"/>
          </a:fillRef>
          <a:effectRef idx="1">
            <a:schemeClr val="accent3"/>
          </a:effectRef>
          <a:fontRef idx="minor">
            <a:schemeClr val="lt1"/>
          </a:fontRef>
        </p:style>
        <p:txBody>
          <a:bodyPr rtlCol="0" anchor="ctr"/>
          <a:lstStyle/>
          <a:p>
            <a:pPr algn="ctr"/>
            <a:endParaRPr lang="en-IN" sz="1350"/>
          </a:p>
        </p:txBody>
      </p:sp>
      <p:sp>
        <p:nvSpPr>
          <p:cNvPr id="43" name="TextBox 42"/>
          <p:cNvSpPr txBox="1"/>
          <p:nvPr/>
        </p:nvSpPr>
        <p:spPr>
          <a:xfrm>
            <a:off x="1842" y="33592"/>
            <a:ext cx="1771246" cy="369332"/>
          </a:xfrm>
          <a:prstGeom prst="rect">
            <a:avLst/>
          </a:prstGeom>
          <a:noFill/>
        </p:spPr>
        <p:txBody>
          <a:bodyPr wrap="square" rtlCol="0">
            <a:spAutoFit/>
          </a:bodyPr>
          <a:lstStyle/>
          <a:p>
            <a:r>
              <a:rPr lang="en-IN" b="1" dirty="0">
                <a:solidFill>
                  <a:schemeClr val="bg1"/>
                </a:solidFill>
                <a:latin typeface="Georgia" panose="02040502050405020303" pitchFamily="18" charset="0"/>
                <a:ea typeface="Segoe UI Black" panose="020B0A02040204020203" pitchFamily="34" charset="0"/>
              </a:rPr>
              <a:t>DeliverEase</a:t>
            </a:r>
            <a:endParaRPr lang="en-IN" sz="2700" b="1" dirty="0">
              <a:solidFill>
                <a:schemeClr val="bg1"/>
              </a:solidFill>
              <a:latin typeface="Georgia" panose="02040502050405020303" pitchFamily="18" charset="0"/>
              <a:ea typeface="Segoe UI Black" panose="020B0A02040204020203" pitchFamily="34" charset="0"/>
            </a:endParaRPr>
          </a:p>
        </p:txBody>
      </p:sp>
      <p:sp>
        <p:nvSpPr>
          <p:cNvPr id="82" name="TextBox 81"/>
          <p:cNvSpPr txBox="1"/>
          <p:nvPr/>
        </p:nvSpPr>
        <p:spPr>
          <a:xfrm>
            <a:off x="1878368" y="15716"/>
            <a:ext cx="582977" cy="230832"/>
          </a:xfrm>
          <a:prstGeom prst="rect">
            <a:avLst/>
          </a:prstGeom>
          <a:noFill/>
        </p:spPr>
        <p:txBody>
          <a:bodyPr wrap="square" rtlCol="0" anchor="ctr">
            <a:spAutoFit/>
          </a:bodyPr>
          <a:lstStyle/>
          <a:p>
            <a:r>
              <a:rPr lang="en-IN" sz="900" b="1" dirty="0">
                <a:solidFill>
                  <a:schemeClr val="bg1"/>
                </a:solidFill>
                <a:latin typeface="+mj-lt"/>
                <a:ea typeface="Segoe UI Black" panose="020B0A02040204020203" pitchFamily="34" charset="0"/>
              </a:rPr>
              <a:t>Vison</a:t>
            </a:r>
            <a:r>
              <a:rPr lang="en-IN" sz="900" b="1" dirty="0">
                <a:solidFill>
                  <a:schemeClr val="bg1"/>
                </a:solidFill>
                <a:latin typeface="Georgia" panose="02040502050405020303" pitchFamily="18" charset="0"/>
                <a:ea typeface="Segoe UI Black" panose="020B0A02040204020203" pitchFamily="34" charset="0"/>
              </a:rPr>
              <a:t>:</a:t>
            </a:r>
            <a:endParaRPr lang="en-IN" sz="900" b="1" dirty="0">
              <a:solidFill>
                <a:schemeClr val="bg1"/>
              </a:solidFill>
              <a:latin typeface="Georgia" panose="02040502050405020303" pitchFamily="18" charset="0"/>
              <a:ea typeface="Segoe UI Black" panose="020B0A02040204020203" pitchFamily="34" charset="0"/>
            </a:endParaRPr>
          </a:p>
        </p:txBody>
      </p:sp>
      <p:sp>
        <p:nvSpPr>
          <p:cNvPr id="83" name="TextBox 82"/>
          <p:cNvSpPr txBox="1"/>
          <p:nvPr/>
        </p:nvSpPr>
        <p:spPr>
          <a:xfrm>
            <a:off x="2287843" y="22050"/>
            <a:ext cx="6740013" cy="369332"/>
          </a:xfrm>
          <a:prstGeom prst="rect">
            <a:avLst/>
          </a:prstGeom>
          <a:noFill/>
        </p:spPr>
        <p:txBody>
          <a:bodyPr wrap="square" rtlCol="0" anchor="ctr">
            <a:spAutoFit/>
          </a:bodyPr>
          <a:lstStyle/>
          <a:p>
            <a:r>
              <a:rPr lang="en-IN" sz="900" dirty="0">
                <a:solidFill>
                  <a:schemeClr val="bg1"/>
                </a:solidFill>
                <a:latin typeface="+mj-lt"/>
                <a:ea typeface="Segoe UI Black" panose="020B0A02040204020203" pitchFamily="34" charset="0"/>
              </a:rPr>
              <a:t>DeliverEase aims to be a quick, hassle free, one-stop solution for consumers to compare real-time food delivery service pricing, wait times and personalized promotions offered by multiple food delivery services such as GrubHub, UberEATS, etc. on the go.</a:t>
            </a:r>
            <a:endParaRPr lang="en-IN" sz="1500" dirty="0">
              <a:solidFill>
                <a:schemeClr val="bg1"/>
              </a:solidFill>
              <a:latin typeface="+mj-lt"/>
              <a:ea typeface="Segoe UI Black" panose="020B0A02040204020203" pitchFamily="34" charset="0"/>
            </a:endParaRPr>
          </a:p>
        </p:txBody>
      </p:sp>
      <p:sp>
        <p:nvSpPr>
          <p:cNvPr id="84" name="Rectangle 83"/>
          <p:cNvSpPr/>
          <p:nvPr/>
        </p:nvSpPr>
        <p:spPr>
          <a:xfrm>
            <a:off x="-2724" y="426278"/>
            <a:ext cx="3112745" cy="2949382"/>
          </a:xfrm>
          <a:prstGeom prst="rect">
            <a:avLst/>
          </a:prstGeom>
          <a:solidFill>
            <a:schemeClr val="accent6">
              <a:lumMod val="50000"/>
              <a:alpha val="1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a:p>
        </p:txBody>
      </p:sp>
      <p:sp>
        <p:nvSpPr>
          <p:cNvPr id="86" name="Rectangle 85"/>
          <p:cNvSpPr/>
          <p:nvPr/>
        </p:nvSpPr>
        <p:spPr>
          <a:xfrm>
            <a:off x="5618479" y="427678"/>
            <a:ext cx="3515869" cy="2947982"/>
          </a:xfrm>
          <a:prstGeom prst="rect">
            <a:avLst/>
          </a:prstGeom>
          <a:solidFill>
            <a:schemeClr val="accent6">
              <a:lumMod val="50000"/>
              <a:alpha val="1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a:p>
        </p:txBody>
      </p:sp>
      <p:sp>
        <p:nvSpPr>
          <p:cNvPr id="91" name="TextBox 90"/>
          <p:cNvSpPr txBox="1"/>
          <p:nvPr/>
        </p:nvSpPr>
        <p:spPr>
          <a:xfrm>
            <a:off x="-2724" y="416073"/>
            <a:ext cx="974603" cy="415498"/>
          </a:xfrm>
          <a:prstGeom prst="rect">
            <a:avLst/>
          </a:prstGeom>
          <a:noFill/>
        </p:spPr>
        <p:txBody>
          <a:bodyPr wrap="square" rtlCol="0">
            <a:spAutoFit/>
          </a:bodyPr>
          <a:lstStyle/>
          <a:p>
            <a:r>
              <a:rPr lang="en-IN" sz="1050" b="1" dirty="0">
                <a:solidFill>
                  <a:schemeClr val="accent5">
                    <a:lumMod val="75000"/>
                  </a:schemeClr>
                </a:solidFill>
              </a:rPr>
              <a:t>User</a:t>
            </a:r>
            <a:r>
              <a:rPr lang="en-IN" sz="1050" b="1" dirty="0"/>
              <a:t> Personas</a:t>
            </a:r>
            <a:endParaRPr lang="en-IN" sz="1050" b="1" dirty="0"/>
          </a:p>
        </p:txBody>
      </p:sp>
      <p:pic>
        <p:nvPicPr>
          <p:cNvPr id="92" name="Google Shape;69;p14"/>
          <p:cNvPicPr preferRelativeResize="0"/>
          <p:nvPr/>
        </p:nvPicPr>
        <p:blipFill>
          <a:blip r:embed="rId3">
            <a:extLst>
              <a:ext uri="{28A0092B-C50C-407E-A947-70E740481C1C}">
                <a14:useLocalDpi xmlns:a14="http://schemas.microsoft.com/office/drawing/2010/main" val="0"/>
              </a:ext>
            </a:extLst>
          </a:blip>
          <a:stretch>
            <a:fillRect/>
          </a:stretch>
        </p:blipFill>
        <p:spPr>
          <a:xfrm>
            <a:off x="116108" y="899458"/>
            <a:ext cx="762114" cy="774913"/>
          </a:xfrm>
          <a:prstGeom prst="ellipse">
            <a:avLst/>
          </a:prstGeom>
          <a:noFill/>
          <a:ln>
            <a:noFill/>
          </a:ln>
        </p:spPr>
      </p:pic>
      <p:pic>
        <p:nvPicPr>
          <p:cNvPr id="93" name="Google Shape;70;p14"/>
          <p:cNvPicPr preferRelativeResize="0"/>
          <p:nvPr/>
        </p:nvPicPr>
        <p:blipFill rotWithShape="1">
          <a:blip r:embed="rId4">
            <a:extLst>
              <a:ext uri="{28A0092B-C50C-407E-A947-70E740481C1C}">
                <a14:useLocalDpi xmlns:a14="http://schemas.microsoft.com/office/drawing/2010/main" val="0"/>
              </a:ext>
            </a:extLst>
          </a:blip>
          <a:srcRect l="8748" t="6058" r="8465" b="5490"/>
          <a:stretch/>
        </p:blipFill>
        <p:spPr>
          <a:xfrm>
            <a:off x="103494" y="2556455"/>
            <a:ext cx="764381" cy="788809"/>
          </a:xfrm>
          <a:prstGeom prst="ellipse">
            <a:avLst/>
          </a:prstGeom>
          <a:noFill/>
          <a:ln>
            <a:noFill/>
          </a:ln>
        </p:spPr>
      </p:pic>
      <p:pic>
        <p:nvPicPr>
          <p:cNvPr id="94" name="Google Shape;71;p14"/>
          <p:cNvPicPr preferRelativeResize="0"/>
          <p:nvPr/>
        </p:nvPicPr>
        <p:blipFill>
          <a:blip r:embed="rId5">
            <a:extLst>
              <a:ext uri="{28A0092B-C50C-407E-A947-70E740481C1C}">
                <a14:useLocalDpi xmlns:a14="http://schemas.microsoft.com/office/drawing/2010/main" val="0"/>
              </a:ext>
            </a:extLst>
          </a:blip>
          <a:stretch>
            <a:fillRect/>
          </a:stretch>
        </p:blipFill>
        <p:spPr>
          <a:xfrm>
            <a:off x="104952" y="1733954"/>
            <a:ext cx="764511" cy="762918"/>
          </a:xfrm>
          <a:prstGeom prst="ellipse">
            <a:avLst/>
          </a:prstGeom>
          <a:noFill/>
          <a:ln>
            <a:noFill/>
          </a:ln>
        </p:spPr>
      </p:pic>
      <p:sp>
        <p:nvSpPr>
          <p:cNvPr id="95" name="Rounded Rectangle 94"/>
          <p:cNvSpPr/>
          <p:nvPr/>
        </p:nvSpPr>
        <p:spPr>
          <a:xfrm>
            <a:off x="1028645" y="902183"/>
            <a:ext cx="2016266" cy="758318"/>
          </a:xfrm>
          <a:prstGeom prst="roundRect">
            <a:avLst/>
          </a:prstGeom>
          <a:solidFill>
            <a:schemeClr val="accent6">
              <a:lumMod val="60000"/>
              <a:lumOff val="4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a:p>
        </p:txBody>
      </p:sp>
      <p:grpSp>
        <p:nvGrpSpPr>
          <p:cNvPr id="100" name="Group 99"/>
          <p:cNvGrpSpPr/>
          <p:nvPr/>
        </p:nvGrpSpPr>
        <p:grpSpPr>
          <a:xfrm>
            <a:off x="1004368" y="931233"/>
            <a:ext cx="2149982" cy="713302"/>
            <a:chOff x="1041146" y="1108964"/>
            <a:chExt cx="2866643" cy="951069"/>
          </a:xfrm>
        </p:grpSpPr>
        <p:sp>
          <p:nvSpPr>
            <p:cNvPr id="97" name="TextBox 96"/>
            <p:cNvSpPr txBox="1"/>
            <p:nvPr/>
          </p:nvSpPr>
          <p:spPr>
            <a:xfrm>
              <a:off x="1051306" y="1108964"/>
              <a:ext cx="533357" cy="261611"/>
            </a:xfrm>
            <a:prstGeom prst="rect">
              <a:avLst/>
            </a:prstGeom>
            <a:noFill/>
          </p:spPr>
          <p:txBody>
            <a:bodyPr wrap="square" rtlCol="0">
              <a:spAutoFit/>
            </a:bodyPr>
            <a:lstStyle/>
            <a:p>
              <a:r>
                <a:rPr lang="en-US" sz="675" dirty="0">
                  <a:solidFill>
                    <a:schemeClr val="bg1"/>
                  </a:solidFill>
                </a:rPr>
                <a:t>AGE:</a:t>
              </a:r>
              <a:endParaRPr lang="en-IN" sz="675" dirty="0">
                <a:solidFill>
                  <a:schemeClr val="bg1"/>
                </a:solidFill>
              </a:endParaRPr>
            </a:p>
          </p:txBody>
        </p:sp>
        <p:sp>
          <p:nvSpPr>
            <p:cNvPr id="101" name="TextBox 100"/>
            <p:cNvSpPr txBox="1"/>
            <p:nvPr/>
          </p:nvSpPr>
          <p:spPr>
            <a:xfrm>
              <a:off x="1041146" y="1250948"/>
              <a:ext cx="642043" cy="261611"/>
            </a:xfrm>
            <a:prstGeom prst="rect">
              <a:avLst/>
            </a:prstGeom>
            <a:noFill/>
          </p:spPr>
          <p:txBody>
            <a:bodyPr wrap="square" rtlCol="0">
              <a:spAutoFit/>
            </a:bodyPr>
            <a:lstStyle/>
            <a:p>
              <a:r>
                <a:rPr lang="en-US" sz="675" dirty="0" smtClean="0">
                  <a:solidFill>
                    <a:schemeClr val="bg1"/>
                  </a:solidFill>
                </a:rPr>
                <a:t>ROLE:</a:t>
              </a:r>
              <a:endParaRPr lang="en-IN" sz="675" dirty="0">
                <a:solidFill>
                  <a:schemeClr val="bg1"/>
                </a:solidFill>
              </a:endParaRPr>
            </a:p>
          </p:txBody>
        </p:sp>
        <p:sp>
          <p:nvSpPr>
            <p:cNvPr id="102" name="TextBox 101"/>
            <p:cNvSpPr txBox="1"/>
            <p:nvPr/>
          </p:nvSpPr>
          <p:spPr>
            <a:xfrm>
              <a:off x="2081034" y="1111959"/>
              <a:ext cx="914343" cy="261611"/>
            </a:xfrm>
            <a:prstGeom prst="rect">
              <a:avLst/>
            </a:prstGeom>
            <a:noFill/>
          </p:spPr>
          <p:txBody>
            <a:bodyPr wrap="square" rtlCol="0">
              <a:spAutoFit/>
            </a:bodyPr>
            <a:lstStyle/>
            <a:p>
              <a:r>
                <a:rPr lang="en-US" sz="675" dirty="0">
                  <a:solidFill>
                    <a:schemeClr val="bg1"/>
                  </a:solidFill>
                </a:rPr>
                <a:t>LOCALITY:</a:t>
              </a:r>
              <a:endParaRPr lang="en-IN" sz="675" dirty="0">
                <a:solidFill>
                  <a:schemeClr val="bg1"/>
                </a:solidFill>
              </a:endParaRPr>
            </a:p>
          </p:txBody>
        </p:sp>
        <p:sp>
          <p:nvSpPr>
            <p:cNvPr id="103" name="TextBox 102"/>
            <p:cNvSpPr txBox="1"/>
            <p:nvPr/>
          </p:nvSpPr>
          <p:spPr>
            <a:xfrm>
              <a:off x="1045207" y="1387477"/>
              <a:ext cx="990419" cy="261611"/>
            </a:xfrm>
            <a:prstGeom prst="rect">
              <a:avLst/>
            </a:prstGeom>
            <a:noFill/>
          </p:spPr>
          <p:txBody>
            <a:bodyPr wrap="square" rtlCol="0">
              <a:spAutoFit/>
            </a:bodyPr>
            <a:lstStyle/>
            <a:p>
              <a:r>
                <a:rPr lang="en-US" sz="675" dirty="0">
                  <a:solidFill>
                    <a:schemeClr val="bg1"/>
                  </a:solidFill>
                </a:rPr>
                <a:t>INCOME:</a:t>
              </a:r>
              <a:endParaRPr lang="en-IN" sz="675" dirty="0">
                <a:solidFill>
                  <a:schemeClr val="bg1"/>
                </a:solidFill>
              </a:endParaRPr>
            </a:p>
          </p:txBody>
        </p:sp>
        <p:sp>
          <p:nvSpPr>
            <p:cNvPr id="104" name="TextBox 103"/>
            <p:cNvSpPr txBox="1"/>
            <p:nvPr/>
          </p:nvSpPr>
          <p:spPr>
            <a:xfrm>
              <a:off x="1592583" y="1115411"/>
              <a:ext cx="477773" cy="261611"/>
            </a:xfrm>
            <a:prstGeom prst="rect">
              <a:avLst/>
            </a:prstGeom>
            <a:noFill/>
          </p:spPr>
          <p:txBody>
            <a:bodyPr wrap="square" rtlCol="0">
              <a:spAutoFit/>
            </a:bodyPr>
            <a:lstStyle/>
            <a:p>
              <a:r>
                <a:rPr lang="en-US" sz="675" dirty="0">
                  <a:solidFill>
                    <a:schemeClr val="bg1"/>
                  </a:solidFill>
                </a:rPr>
                <a:t>25</a:t>
              </a:r>
              <a:endParaRPr lang="en-IN" sz="675" dirty="0">
                <a:solidFill>
                  <a:schemeClr val="bg1"/>
                </a:solidFill>
              </a:endParaRPr>
            </a:p>
          </p:txBody>
        </p:sp>
        <p:sp>
          <p:nvSpPr>
            <p:cNvPr id="105" name="TextBox 104"/>
            <p:cNvSpPr txBox="1"/>
            <p:nvPr/>
          </p:nvSpPr>
          <p:spPr>
            <a:xfrm>
              <a:off x="1587266" y="1253071"/>
              <a:ext cx="2146798" cy="261611"/>
            </a:xfrm>
            <a:prstGeom prst="rect">
              <a:avLst/>
            </a:prstGeom>
            <a:noFill/>
          </p:spPr>
          <p:txBody>
            <a:bodyPr wrap="square" rtlCol="0">
              <a:spAutoFit/>
            </a:bodyPr>
            <a:lstStyle/>
            <a:p>
              <a:r>
                <a:rPr lang="en-US" sz="675" dirty="0">
                  <a:solidFill>
                    <a:schemeClr val="bg1"/>
                  </a:solidFill>
                </a:rPr>
                <a:t>Principal Software Engineer </a:t>
              </a:r>
              <a:endParaRPr lang="en-IN" sz="675" dirty="0">
                <a:solidFill>
                  <a:schemeClr val="bg1"/>
                </a:solidFill>
              </a:endParaRPr>
            </a:p>
          </p:txBody>
        </p:sp>
        <p:sp>
          <p:nvSpPr>
            <p:cNvPr id="106" name="TextBox 105"/>
            <p:cNvSpPr txBox="1"/>
            <p:nvPr/>
          </p:nvSpPr>
          <p:spPr>
            <a:xfrm>
              <a:off x="2786864" y="1120491"/>
              <a:ext cx="1024472" cy="261611"/>
            </a:xfrm>
            <a:prstGeom prst="rect">
              <a:avLst/>
            </a:prstGeom>
            <a:noFill/>
          </p:spPr>
          <p:txBody>
            <a:bodyPr wrap="square" rtlCol="0">
              <a:spAutoFit/>
            </a:bodyPr>
            <a:lstStyle/>
            <a:p>
              <a:r>
                <a:rPr lang="en-US" sz="675" dirty="0">
                  <a:solidFill>
                    <a:schemeClr val="bg1"/>
                  </a:solidFill>
                </a:rPr>
                <a:t>Urban City</a:t>
              </a:r>
              <a:endParaRPr lang="en-IN" sz="675" dirty="0">
                <a:solidFill>
                  <a:schemeClr val="bg1"/>
                </a:solidFill>
              </a:endParaRPr>
            </a:p>
          </p:txBody>
        </p:sp>
        <p:sp>
          <p:nvSpPr>
            <p:cNvPr id="107" name="TextBox 106"/>
            <p:cNvSpPr txBox="1"/>
            <p:nvPr/>
          </p:nvSpPr>
          <p:spPr>
            <a:xfrm>
              <a:off x="1583306" y="1394311"/>
              <a:ext cx="1125095" cy="261611"/>
            </a:xfrm>
            <a:prstGeom prst="rect">
              <a:avLst/>
            </a:prstGeom>
            <a:noFill/>
          </p:spPr>
          <p:txBody>
            <a:bodyPr wrap="square" rtlCol="0">
              <a:spAutoFit/>
            </a:bodyPr>
            <a:lstStyle/>
            <a:p>
              <a:r>
                <a:rPr lang="en-US" sz="675" dirty="0">
                  <a:solidFill>
                    <a:schemeClr val="bg1"/>
                  </a:solidFill>
                </a:rPr>
                <a:t>$85,000 per year</a:t>
              </a:r>
              <a:endParaRPr lang="en-IN" sz="675" dirty="0">
                <a:solidFill>
                  <a:schemeClr val="bg1"/>
                </a:solidFill>
              </a:endParaRPr>
            </a:p>
          </p:txBody>
        </p:sp>
        <p:sp>
          <p:nvSpPr>
            <p:cNvPr id="109" name="TextBox 108"/>
            <p:cNvSpPr txBox="1"/>
            <p:nvPr/>
          </p:nvSpPr>
          <p:spPr>
            <a:xfrm>
              <a:off x="1045207" y="1521882"/>
              <a:ext cx="698085" cy="261611"/>
            </a:xfrm>
            <a:prstGeom prst="rect">
              <a:avLst/>
            </a:prstGeom>
            <a:noFill/>
          </p:spPr>
          <p:txBody>
            <a:bodyPr wrap="square" rtlCol="0">
              <a:spAutoFit/>
            </a:bodyPr>
            <a:lstStyle/>
            <a:p>
              <a:r>
                <a:rPr lang="en-US" sz="675" dirty="0">
                  <a:solidFill>
                    <a:schemeClr val="bg1"/>
                  </a:solidFill>
                </a:rPr>
                <a:t>NEEDS:</a:t>
              </a:r>
              <a:endParaRPr lang="en-IN" sz="675" dirty="0">
                <a:solidFill>
                  <a:schemeClr val="bg1"/>
                </a:solidFill>
              </a:endParaRPr>
            </a:p>
          </p:txBody>
        </p:sp>
        <p:sp>
          <p:nvSpPr>
            <p:cNvPr id="110" name="TextBox 109"/>
            <p:cNvSpPr txBox="1"/>
            <p:nvPr/>
          </p:nvSpPr>
          <p:spPr>
            <a:xfrm>
              <a:off x="1571767" y="1521424"/>
              <a:ext cx="2336022" cy="538609"/>
            </a:xfrm>
            <a:prstGeom prst="rect">
              <a:avLst/>
            </a:prstGeom>
            <a:noFill/>
          </p:spPr>
          <p:txBody>
            <a:bodyPr wrap="square" rtlCol="0">
              <a:spAutoFit/>
            </a:bodyPr>
            <a:lstStyle/>
            <a:p>
              <a:pPr marL="128588" indent="-128588">
                <a:buFont typeface="Arial" panose="020B0604020202020204" pitchFamily="34" charset="0"/>
                <a:buChar char="•"/>
              </a:pPr>
              <a:r>
                <a:rPr lang="en-US" sz="675" dirty="0">
                  <a:solidFill>
                    <a:schemeClr val="bg1"/>
                  </a:solidFill>
                </a:rPr>
                <a:t>Fast comparison of delivery times</a:t>
              </a:r>
            </a:p>
            <a:p>
              <a:pPr marL="128588" indent="-128588">
                <a:buFont typeface="Arial" panose="020B0604020202020204" pitchFamily="34" charset="0"/>
                <a:buChar char="•"/>
              </a:pPr>
              <a:r>
                <a:rPr lang="en-US" sz="675" dirty="0">
                  <a:solidFill>
                    <a:schemeClr val="bg1"/>
                  </a:solidFill>
                </a:rPr>
                <a:t>Intuitive app that remembers past orders for quick re-ordering</a:t>
              </a:r>
              <a:endParaRPr lang="en-IN" sz="675" dirty="0">
                <a:solidFill>
                  <a:schemeClr val="bg1"/>
                </a:solidFill>
              </a:endParaRPr>
            </a:p>
          </p:txBody>
        </p:sp>
      </p:grpSp>
      <p:sp>
        <p:nvSpPr>
          <p:cNvPr id="113" name="Rounded Rectangle 112"/>
          <p:cNvSpPr/>
          <p:nvPr/>
        </p:nvSpPr>
        <p:spPr>
          <a:xfrm>
            <a:off x="1026948" y="1719442"/>
            <a:ext cx="2017963" cy="756989"/>
          </a:xfrm>
          <a:prstGeom prst="roundRect">
            <a:avLst/>
          </a:prstGeom>
          <a:solidFill>
            <a:schemeClr val="accent6">
              <a:lumMod val="60000"/>
              <a:lumOff val="4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a:p>
        </p:txBody>
      </p:sp>
      <p:sp>
        <p:nvSpPr>
          <p:cNvPr id="114" name="TextBox 113"/>
          <p:cNvSpPr txBox="1"/>
          <p:nvPr/>
        </p:nvSpPr>
        <p:spPr>
          <a:xfrm>
            <a:off x="1021488" y="1755959"/>
            <a:ext cx="458697" cy="196208"/>
          </a:xfrm>
          <a:prstGeom prst="rect">
            <a:avLst/>
          </a:prstGeom>
          <a:noFill/>
        </p:spPr>
        <p:txBody>
          <a:bodyPr wrap="square" rtlCol="0">
            <a:spAutoFit/>
          </a:bodyPr>
          <a:lstStyle/>
          <a:p>
            <a:r>
              <a:rPr lang="en-US" sz="675" dirty="0">
                <a:solidFill>
                  <a:schemeClr val="bg1"/>
                </a:solidFill>
              </a:rPr>
              <a:t>AGE:</a:t>
            </a:r>
            <a:endParaRPr lang="en-IN" sz="675" dirty="0">
              <a:solidFill>
                <a:schemeClr val="bg1"/>
              </a:solidFill>
            </a:endParaRPr>
          </a:p>
        </p:txBody>
      </p:sp>
      <p:sp>
        <p:nvSpPr>
          <p:cNvPr id="115" name="TextBox 114"/>
          <p:cNvSpPr txBox="1"/>
          <p:nvPr/>
        </p:nvSpPr>
        <p:spPr>
          <a:xfrm>
            <a:off x="1013869" y="1862447"/>
            <a:ext cx="607921" cy="196208"/>
          </a:xfrm>
          <a:prstGeom prst="rect">
            <a:avLst/>
          </a:prstGeom>
          <a:noFill/>
        </p:spPr>
        <p:txBody>
          <a:bodyPr wrap="square" rtlCol="0">
            <a:spAutoFit/>
          </a:bodyPr>
          <a:lstStyle/>
          <a:p>
            <a:r>
              <a:rPr lang="en-US" sz="675" dirty="0">
                <a:solidFill>
                  <a:schemeClr val="bg1"/>
                </a:solidFill>
              </a:rPr>
              <a:t>ROLE:</a:t>
            </a:r>
            <a:endParaRPr lang="en-IN" sz="675" dirty="0">
              <a:solidFill>
                <a:schemeClr val="bg1"/>
              </a:solidFill>
            </a:endParaRPr>
          </a:p>
        </p:txBody>
      </p:sp>
      <p:sp>
        <p:nvSpPr>
          <p:cNvPr id="116" name="TextBox 115"/>
          <p:cNvSpPr txBox="1"/>
          <p:nvPr/>
        </p:nvSpPr>
        <p:spPr>
          <a:xfrm>
            <a:off x="1784356" y="1762795"/>
            <a:ext cx="627811" cy="196208"/>
          </a:xfrm>
          <a:prstGeom prst="rect">
            <a:avLst/>
          </a:prstGeom>
          <a:noFill/>
        </p:spPr>
        <p:txBody>
          <a:bodyPr wrap="square" rtlCol="0">
            <a:spAutoFit/>
          </a:bodyPr>
          <a:lstStyle/>
          <a:p>
            <a:r>
              <a:rPr lang="en-US" sz="675" dirty="0">
                <a:solidFill>
                  <a:schemeClr val="bg1"/>
                </a:solidFill>
              </a:rPr>
              <a:t>LOCALITY:</a:t>
            </a:r>
            <a:endParaRPr lang="en-IN" sz="675" dirty="0">
              <a:solidFill>
                <a:schemeClr val="bg1"/>
              </a:solidFill>
            </a:endParaRPr>
          </a:p>
        </p:txBody>
      </p:sp>
      <p:sp>
        <p:nvSpPr>
          <p:cNvPr id="117" name="TextBox 116"/>
          <p:cNvSpPr txBox="1"/>
          <p:nvPr/>
        </p:nvSpPr>
        <p:spPr>
          <a:xfrm>
            <a:off x="1016914" y="1964843"/>
            <a:ext cx="642341" cy="196208"/>
          </a:xfrm>
          <a:prstGeom prst="rect">
            <a:avLst/>
          </a:prstGeom>
          <a:noFill/>
        </p:spPr>
        <p:txBody>
          <a:bodyPr wrap="square" rtlCol="0">
            <a:spAutoFit/>
          </a:bodyPr>
          <a:lstStyle/>
          <a:p>
            <a:r>
              <a:rPr lang="en-US" sz="675" dirty="0">
                <a:solidFill>
                  <a:schemeClr val="bg1"/>
                </a:solidFill>
              </a:rPr>
              <a:t>INCOME:</a:t>
            </a:r>
            <a:endParaRPr lang="en-IN" sz="675" dirty="0">
              <a:solidFill>
                <a:schemeClr val="bg1"/>
              </a:solidFill>
            </a:endParaRPr>
          </a:p>
        </p:txBody>
      </p:sp>
      <p:sp>
        <p:nvSpPr>
          <p:cNvPr id="118" name="TextBox 117"/>
          <p:cNvSpPr txBox="1"/>
          <p:nvPr/>
        </p:nvSpPr>
        <p:spPr>
          <a:xfrm>
            <a:off x="1427447" y="1760793"/>
            <a:ext cx="358331" cy="196208"/>
          </a:xfrm>
          <a:prstGeom prst="rect">
            <a:avLst/>
          </a:prstGeom>
          <a:noFill/>
        </p:spPr>
        <p:txBody>
          <a:bodyPr wrap="square" rtlCol="0">
            <a:spAutoFit/>
          </a:bodyPr>
          <a:lstStyle/>
          <a:p>
            <a:r>
              <a:rPr lang="en-US" sz="675" dirty="0">
                <a:solidFill>
                  <a:schemeClr val="bg1"/>
                </a:solidFill>
              </a:rPr>
              <a:t>21</a:t>
            </a:r>
            <a:endParaRPr lang="en-IN" sz="675" dirty="0">
              <a:solidFill>
                <a:schemeClr val="bg1"/>
              </a:solidFill>
            </a:endParaRPr>
          </a:p>
        </p:txBody>
      </p:sp>
      <p:sp>
        <p:nvSpPr>
          <p:cNvPr id="119" name="TextBox 118"/>
          <p:cNvSpPr txBox="1"/>
          <p:nvPr/>
        </p:nvSpPr>
        <p:spPr>
          <a:xfrm>
            <a:off x="2285437" y="1755459"/>
            <a:ext cx="816979" cy="196208"/>
          </a:xfrm>
          <a:prstGeom prst="rect">
            <a:avLst/>
          </a:prstGeom>
          <a:noFill/>
        </p:spPr>
        <p:txBody>
          <a:bodyPr wrap="square" rtlCol="0">
            <a:spAutoFit/>
          </a:bodyPr>
          <a:lstStyle/>
          <a:p>
            <a:r>
              <a:rPr lang="en-US" sz="675" dirty="0">
                <a:solidFill>
                  <a:schemeClr val="bg1"/>
                </a:solidFill>
              </a:rPr>
              <a:t>Suburban Town</a:t>
            </a:r>
            <a:endParaRPr lang="en-IN" sz="675" dirty="0">
              <a:solidFill>
                <a:schemeClr val="bg1"/>
              </a:solidFill>
            </a:endParaRPr>
          </a:p>
        </p:txBody>
      </p:sp>
      <p:sp>
        <p:nvSpPr>
          <p:cNvPr id="120" name="TextBox 119"/>
          <p:cNvSpPr txBox="1"/>
          <p:nvPr/>
        </p:nvSpPr>
        <p:spPr>
          <a:xfrm>
            <a:off x="1416471" y="1956387"/>
            <a:ext cx="1685709" cy="196208"/>
          </a:xfrm>
          <a:prstGeom prst="rect">
            <a:avLst/>
          </a:prstGeom>
          <a:noFill/>
        </p:spPr>
        <p:txBody>
          <a:bodyPr wrap="square" rtlCol="0">
            <a:spAutoFit/>
          </a:bodyPr>
          <a:lstStyle/>
          <a:p>
            <a:r>
              <a:rPr lang="en-US" sz="675" dirty="0">
                <a:solidFill>
                  <a:schemeClr val="bg1"/>
                </a:solidFill>
              </a:rPr>
              <a:t>$10,000 per year (prat-time job)</a:t>
            </a:r>
            <a:endParaRPr lang="en-IN" sz="675" dirty="0">
              <a:solidFill>
                <a:schemeClr val="bg1"/>
              </a:solidFill>
            </a:endParaRPr>
          </a:p>
        </p:txBody>
      </p:sp>
      <p:sp>
        <p:nvSpPr>
          <p:cNvPr id="121" name="TextBox 120"/>
          <p:cNvSpPr txBox="1"/>
          <p:nvPr/>
        </p:nvSpPr>
        <p:spPr>
          <a:xfrm>
            <a:off x="1016914" y="2065648"/>
            <a:ext cx="523565" cy="196208"/>
          </a:xfrm>
          <a:prstGeom prst="rect">
            <a:avLst/>
          </a:prstGeom>
          <a:noFill/>
        </p:spPr>
        <p:txBody>
          <a:bodyPr wrap="square" rtlCol="0">
            <a:spAutoFit/>
          </a:bodyPr>
          <a:lstStyle/>
          <a:p>
            <a:r>
              <a:rPr lang="en-US" sz="675" dirty="0">
                <a:solidFill>
                  <a:schemeClr val="bg1"/>
                </a:solidFill>
              </a:rPr>
              <a:t>NEEDS:</a:t>
            </a:r>
            <a:endParaRPr lang="en-IN" sz="675" dirty="0">
              <a:solidFill>
                <a:schemeClr val="bg1"/>
              </a:solidFill>
            </a:endParaRPr>
          </a:p>
        </p:txBody>
      </p:sp>
      <p:sp>
        <p:nvSpPr>
          <p:cNvPr id="122" name="TextBox 121"/>
          <p:cNvSpPr txBox="1"/>
          <p:nvPr/>
        </p:nvSpPr>
        <p:spPr>
          <a:xfrm>
            <a:off x="1411835" y="2065304"/>
            <a:ext cx="1752016" cy="403957"/>
          </a:xfrm>
          <a:prstGeom prst="rect">
            <a:avLst/>
          </a:prstGeom>
          <a:noFill/>
        </p:spPr>
        <p:txBody>
          <a:bodyPr wrap="square" rtlCol="0">
            <a:spAutoFit/>
          </a:bodyPr>
          <a:lstStyle/>
          <a:p>
            <a:pPr marL="128588" indent="-128588">
              <a:buFont typeface="Arial" panose="020B0604020202020204" pitchFamily="34" charset="0"/>
              <a:buChar char="•"/>
            </a:pPr>
            <a:r>
              <a:rPr lang="en-US" sz="675" dirty="0">
                <a:solidFill>
                  <a:schemeClr val="bg1"/>
                </a:solidFill>
              </a:rPr>
              <a:t>Cheapest delivery options easily</a:t>
            </a:r>
          </a:p>
          <a:p>
            <a:pPr marL="128588" indent="-128588">
              <a:buFont typeface="Arial" panose="020B0604020202020204" pitchFamily="34" charset="0"/>
              <a:buChar char="•"/>
            </a:pPr>
            <a:r>
              <a:rPr lang="en-US" sz="675" dirty="0">
                <a:solidFill>
                  <a:schemeClr val="bg1"/>
                </a:solidFill>
              </a:rPr>
              <a:t>An app that is within budget </a:t>
            </a:r>
          </a:p>
          <a:p>
            <a:pPr marL="128588" indent="-128588">
              <a:buFont typeface="Arial" panose="020B0604020202020204" pitchFamily="34" charset="0"/>
              <a:buChar char="•"/>
            </a:pPr>
            <a:r>
              <a:rPr lang="en-US" sz="675" dirty="0">
                <a:solidFill>
                  <a:schemeClr val="bg1"/>
                </a:solidFill>
              </a:rPr>
              <a:t>Has no random hidden charges</a:t>
            </a:r>
          </a:p>
        </p:txBody>
      </p:sp>
      <p:sp>
        <p:nvSpPr>
          <p:cNvPr id="123" name="TextBox 122"/>
          <p:cNvSpPr txBox="1"/>
          <p:nvPr/>
        </p:nvSpPr>
        <p:spPr>
          <a:xfrm>
            <a:off x="1421320" y="1857538"/>
            <a:ext cx="1610099" cy="196208"/>
          </a:xfrm>
          <a:prstGeom prst="rect">
            <a:avLst/>
          </a:prstGeom>
          <a:noFill/>
        </p:spPr>
        <p:txBody>
          <a:bodyPr wrap="square" rtlCol="0">
            <a:spAutoFit/>
          </a:bodyPr>
          <a:lstStyle/>
          <a:p>
            <a:r>
              <a:rPr lang="en-US" sz="675" dirty="0">
                <a:solidFill>
                  <a:schemeClr val="bg1"/>
                </a:solidFill>
              </a:rPr>
              <a:t>College student</a:t>
            </a:r>
            <a:endParaRPr lang="en-IN" sz="675" dirty="0">
              <a:solidFill>
                <a:schemeClr val="bg1"/>
              </a:solidFill>
            </a:endParaRPr>
          </a:p>
        </p:txBody>
      </p:sp>
      <p:sp>
        <p:nvSpPr>
          <p:cNvPr id="124" name="Rounded Rectangle 123"/>
          <p:cNvSpPr/>
          <p:nvPr/>
        </p:nvSpPr>
        <p:spPr>
          <a:xfrm>
            <a:off x="1040881" y="2512948"/>
            <a:ext cx="2007655" cy="781186"/>
          </a:xfrm>
          <a:prstGeom prst="roundRect">
            <a:avLst/>
          </a:prstGeom>
          <a:solidFill>
            <a:schemeClr val="accent6">
              <a:lumMod val="60000"/>
              <a:lumOff val="4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a:p>
        </p:txBody>
      </p:sp>
      <p:sp>
        <p:nvSpPr>
          <p:cNvPr id="135" name="TextBox 134"/>
          <p:cNvSpPr txBox="1"/>
          <p:nvPr/>
        </p:nvSpPr>
        <p:spPr>
          <a:xfrm>
            <a:off x="1033493" y="2537346"/>
            <a:ext cx="480232" cy="196208"/>
          </a:xfrm>
          <a:prstGeom prst="rect">
            <a:avLst/>
          </a:prstGeom>
          <a:noFill/>
        </p:spPr>
        <p:txBody>
          <a:bodyPr wrap="square" rtlCol="0">
            <a:spAutoFit/>
          </a:bodyPr>
          <a:lstStyle/>
          <a:p>
            <a:r>
              <a:rPr lang="en-US" sz="675" dirty="0">
                <a:solidFill>
                  <a:schemeClr val="bg1"/>
                </a:solidFill>
              </a:rPr>
              <a:t>AGE:</a:t>
            </a:r>
            <a:endParaRPr lang="en-IN" sz="675" dirty="0">
              <a:solidFill>
                <a:schemeClr val="bg1"/>
              </a:solidFill>
            </a:endParaRPr>
          </a:p>
        </p:txBody>
      </p:sp>
      <p:sp>
        <p:nvSpPr>
          <p:cNvPr id="136" name="TextBox 135"/>
          <p:cNvSpPr txBox="1"/>
          <p:nvPr/>
        </p:nvSpPr>
        <p:spPr>
          <a:xfrm>
            <a:off x="1026413" y="2638057"/>
            <a:ext cx="589027" cy="196208"/>
          </a:xfrm>
          <a:prstGeom prst="rect">
            <a:avLst/>
          </a:prstGeom>
          <a:noFill/>
        </p:spPr>
        <p:txBody>
          <a:bodyPr wrap="square" rtlCol="0">
            <a:spAutoFit/>
          </a:bodyPr>
          <a:lstStyle/>
          <a:p>
            <a:r>
              <a:rPr lang="en-US" sz="675" dirty="0">
                <a:solidFill>
                  <a:schemeClr val="bg1"/>
                </a:solidFill>
              </a:rPr>
              <a:t>ROLE:</a:t>
            </a:r>
            <a:endParaRPr lang="en-IN" sz="675" dirty="0">
              <a:solidFill>
                <a:schemeClr val="bg1"/>
              </a:solidFill>
            </a:endParaRPr>
          </a:p>
        </p:txBody>
      </p:sp>
      <p:sp>
        <p:nvSpPr>
          <p:cNvPr id="137" name="TextBox 136"/>
          <p:cNvSpPr txBox="1"/>
          <p:nvPr/>
        </p:nvSpPr>
        <p:spPr>
          <a:xfrm>
            <a:off x="1786483" y="2532887"/>
            <a:ext cx="949286" cy="196208"/>
          </a:xfrm>
          <a:prstGeom prst="rect">
            <a:avLst/>
          </a:prstGeom>
          <a:noFill/>
        </p:spPr>
        <p:txBody>
          <a:bodyPr wrap="square" rtlCol="0">
            <a:spAutoFit/>
          </a:bodyPr>
          <a:lstStyle/>
          <a:p>
            <a:r>
              <a:rPr lang="en-US" sz="675" dirty="0">
                <a:solidFill>
                  <a:schemeClr val="bg1"/>
                </a:solidFill>
              </a:rPr>
              <a:t>LOCALITY:</a:t>
            </a:r>
            <a:endParaRPr lang="en-IN" sz="675" dirty="0">
              <a:solidFill>
                <a:schemeClr val="bg1"/>
              </a:solidFill>
            </a:endParaRPr>
          </a:p>
        </p:txBody>
      </p:sp>
      <p:sp>
        <p:nvSpPr>
          <p:cNvPr id="138" name="TextBox 137"/>
          <p:cNvSpPr txBox="1"/>
          <p:nvPr/>
        </p:nvSpPr>
        <p:spPr>
          <a:xfrm>
            <a:off x="1023772" y="2737148"/>
            <a:ext cx="695641" cy="196208"/>
          </a:xfrm>
          <a:prstGeom prst="rect">
            <a:avLst/>
          </a:prstGeom>
          <a:noFill/>
        </p:spPr>
        <p:txBody>
          <a:bodyPr wrap="square" rtlCol="0">
            <a:spAutoFit/>
          </a:bodyPr>
          <a:lstStyle/>
          <a:p>
            <a:r>
              <a:rPr lang="en-US" sz="675" dirty="0">
                <a:solidFill>
                  <a:schemeClr val="bg1"/>
                </a:solidFill>
              </a:rPr>
              <a:t>INCOME:</a:t>
            </a:r>
            <a:endParaRPr lang="en-IN" sz="675" dirty="0">
              <a:solidFill>
                <a:schemeClr val="bg1"/>
              </a:solidFill>
            </a:endParaRPr>
          </a:p>
        </p:txBody>
      </p:sp>
      <p:sp>
        <p:nvSpPr>
          <p:cNvPr id="139" name="TextBox 138"/>
          <p:cNvSpPr txBox="1"/>
          <p:nvPr/>
        </p:nvSpPr>
        <p:spPr>
          <a:xfrm>
            <a:off x="1439991" y="2536403"/>
            <a:ext cx="358331" cy="196208"/>
          </a:xfrm>
          <a:prstGeom prst="rect">
            <a:avLst/>
          </a:prstGeom>
          <a:noFill/>
        </p:spPr>
        <p:txBody>
          <a:bodyPr wrap="square" rtlCol="0">
            <a:spAutoFit/>
          </a:bodyPr>
          <a:lstStyle/>
          <a:p>
            <a:r>
              <a:rPr lang="en-US" sz="675" dirty="0">
                <a:solidFill>
                  <a:schemeClr val="bg1"/>
                </a:solidFill>
              </a:rPr>
              <a:t>24</a:t>
            </a:r>
            <a:endParaRPr lang="en-IN" sz="675" dirty="0">
              <a:solidFill>
                <a:schemeClr val="bg1"/>
              </a:solidFill>
            </a:endParaRPr>
          </a:p>
        </p:txBody>
      </p:sp>
      <p:sp>
        <p:nvSpPr>
          <p:cNvPr id="140" name="TextBox 139"/>
          <p:cNvSpPr txBox="1"/>
          <p:nvPr/>
        </p:nvSpPr>
        <p:spPr>
          <a:xfrm>
            <a:off x="2271003" y="2524657"/>
            <a:ext cx="862921" cy="196208"/>
          </a:xfrm>
          <a:prstGeom prst="rect">
            <a:avLst/>
          </a:prstGeom>
          <a:noFill/>
        </p:spPr>
        <p:txBody>
          <a:bodyPr wrap="square" rtlCol="0">
            <a:spAutoFit/>
          </a:bodyPr>
          <a:lstStyle/>
          <a:p>
            <a:r>
              <a:rPr lang="en-US" sz="675" dirty="0">
                <a:solidFill>
                  <a:schemeClr val="bg1"/>
                </a:solidFill>
              </a:rPr>
              <a:t>Metropolitan City</a:t>
            </a:r>
            <a:endParaRPr lang="en-IN" sz="675" dirty="0">
              <a:solidFill>
                <a:schemeClr val="bg1"/>
              </a:solidFill>
            </a:endParaRPr>
          </a:p>
        </p:txBody>
      </p:sp>
      <p:sp>
        <p:nvSpPr>
          <p:cNvPr id="141" name="TextBox 140"/>
          <p:cNvSpPr txBox="1"/>
          <p:nvPr/>
        </p:nvSpPr>
        <p:spPr>
          <a:xfrm>
            <a:off x="1428149" y="2731293"/>
            <a:ext cx="1685709" cy="196208"/>
          </a:xfrm>
          <a:prstGeom prst="rect">
            <a:avLst/>
          </a:prstGeom>
          <a:noFill/>
        </p:spPr>
        <p:txBody>
          <a:bodyPr wrap="square" rtlCol="0">
            <a:spAutoFit/>
          </a:bodyPr>
          <a:lstStyle/>
          <a:p>
            <a:r>
              <a:rPr lang="en-US" sz="675" dirty="0">
                <a:solidFill>
                  <a:schemeClr val="bg1"/>
                </a:solidFill>
              </a:rPr>
              <a:t>$65,000 per year</a:t>
            </a:r>
            <a:endParaRPr lang="en-IN" sz="675" dirty="0">
              <a:solidFill>
                <a:schemeClr val="bg1"/>
              </a:solidFill>
            </a:endParaRPr>
          </a:p>
        </p:txBody>
      </p:sp>
      <p:sp>
        <p:nvSpPr>
          <p:cNvPr id="142" name="TextBox 141"/>
          <p:cNvSpPr txBox="1"/>
          <p:nvPr/>
        </p:nvSpPr>
        <p:spPr>
          <a:xfrm>
            <a:off x="1021639" y="2841107"/>
            <a:ext cx="632889" cy="196208"/>
          </a:xfrm>
          <a:prstGeom prst="rect">
            <a:avLst/>
          </a:prstGeom>
          <a:noFill/>
        </p:spPr>
        <p:txBody>
          <a:bodyPr wrap="square" rtlCol="0">
            <a:spAutoFit/>
          </a:bodyPr>
          <a:lstStyle/>
          <a:p>
            <a:r>
              <a:rPr lang="en-US" sz="675" dirty="0">
                <a:solidFill>
                  <a:schemeClr val="bg1"/>
                </a:solidFill>
              </a:rPr>
              <a:t>NEEDS:</a:t>
            </a:r>
            <a:endParaRPr lang="en-IN" sz="675" dirty="0">
              <a:solidFill>
                <a:schemeClr val="bg1"/>
              </a:solidFill>
            </a:endParaRPr>
          </a:p>
        </p:txBody>
      </p:sp>
      <p:sp>
        <p:nvSpPr>
          <p:cNvPr id="143" name="TextBox 142"/>
          <p:cNvSpPr txBox="1"/>
          <p:nvPr/>
        </p:nvSpPr>
        <p:spPr>
          <a:xfrm>
            <a:off x="1430697" y="2822820"/>
            <a:ext cx="1752016" cy="507831"/>
          </a:xfrm>
          <a:prstGeom prst="rect">
            <a:avLst/>
          </a:prstGeom>
          <a:noFill/>
        </p:spPr>
        <p:txBody>
          <a:bodyPr wrap="square" rtlCol="0">
            <a:spAutoFit/>
          </a:bodyPr>
          <a:lstStyle/>
          <a:p>
            <a:pPr marL="128588" indent="-128588">
              <a:buFont typeface="Arial" panose="020B0604020202020204" pitchFamily="34" charset="0"/>
              <a:buChar char="•"/>
            </a:pPr>
            <a:r>
              <a:rPr lang="en-US" sz="675" dirty="0" smtClean="0">
                <a:solidFill>
                  <a:schemeClr val="bg1"/>
                </a:solidFill>
              </a:rPr>
              <a:t>Quickly view multiple food options</a:t>
            </a:r>
            <a:endParaRPr lang="en-US" sz="675" dirty="0">
              <a:solidFill>
                <a:schemeClr val="bg1"/>
              </a:solidFill>
            </a:endParaRPr>
          </a:p>
          <a:p>
            <a:pPr marL="128588" indent="-128588">
              <a:buFont typeface="Arial" panose="020B0604020202020204" pitchFamily="34" charset="0"/>
              <a:buChar char="•"/>
            </a:pPr>
            <a:r>
              <a:rPr lang="en-US" sz="675" dirty="0">
                <a:solidFill>
                  <a:schemeClr val="bg1"/>
                </a:solidFill>
              </a:rPr>
              <a:t>Delivery times to minimum</a:t>
            </a:r>
          </a:p>
          <a:p>
            <a:pPr marL="128588" indent="-128588">
              <a:buFont typeface="Arial" panose="020B0604020202020204" pitchFamily="34" charset="0"/>
              <a:buChar char="•"/>
            </a:pPr>
            <a:r>
              <a:rPr lang="en-US" sz="675" dirty="0">
                <a:solidFill>
                  <a:schemeClr val="bg1"/>
                </a:solidFill>
              </a:rPr>
              <a:t>Application must support promo codes</a:t>
            </a:r>
          </a:p>
        </p:txBody>
      </p:sp>
      <p:sp>
        <p:nvSpPr>
          <p:cNvPr id="144" name="TextBox 143"/>
          <p:cNvSpPr txBox="1"/>
          <p:nvPr/>
        </p:nvSpPr>
        <p:spPr>
          <a:xfrm>
            <a:off x="1433864" y="2633148"/>
            <a:ext cx="1610099" cy="196208"/>
          </a:xfrm>
          <a:prstGeom prst="rect">
            <a:avLst/>
          </a:prstGeom>
          <a:noFill/>
        </p:spPr>
        <p:txBody>
          <a:bodyPr wrap="square" rtlCol="0">
            <a:spAutoFit/>
          </a:bodyPr>
          <a:lstStyle/>
          <a:p>
            <a:r>
              <a:rPr lang="en-US" sz="675" dirty="0">
                <a:solidFill>
                  <a:schemeClr val="bg1"/>
                </a:solidFill>
              </a:rPr>
              <a:t>Human Resource Professional</a:t>
            </a:r>
            <a:endParaRPr lang="en-IN" sz="675" dirty="0">
              <a:solidFill>
                <a:schemeClr val="bg1"/>
              </a:solidFill>
            </a:endParaRPr>
          </a:p>
        </p:txBody>
      </p:sp>
      <p:sp>
        <p:nvSpPr>
          <p:cNvPr id="155" name="TextBox 154"/>
          <p:cNvSpPr txBox="1"/>
          <p:nvPr/>
        </p:nvSpPr>
        <p:spPr>
          <a:xfrm>
            <a:off x="965291" y="424047"/>
            <a:ext cx="2194180" cy="369332"/>
          </a:xfrm>
          <a:prstGeom prst="rect">
            <a:avLst/>
          </a:prstGeom>
          <a:noFill/>
        </p:spPr>
        <p:txBody>
          <a:bodyPr wrap="square" rtlCol="0">
            <a:spAutoFit/>
          </a:bodyPr>
          <a:lstStyle/>
          <a:p>
            <a:r>
              <a:rPr lang="en-US" sz="600" dirty="0"/>
              <a:t>Target users from varied age group, locality, and financial backgrounds along </a:t>
            </a:r>
            <a:r>
              <a:rPr lang="en-US" sz="600" dirty="0" smtClean="0"/>
              <a:t>with their </a:t>
            </a:r>
            <a:r>
              <a:rPr lang="en-US" sz="600" dirty="0"/>
              <a:t>needs from the new application</a:t>
            </a:r>
          </a:p>
        </p:txBody>
      </p:sp>
      <p:pic>
        <p:nvPicPr>
          <p:cNvPr id="54" name="Picture 5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62744" y="530692"/>
            <a:ext cx="3212737" cy="2756286"/>
          </a:xfrm>
          <a:prstGeom prst="rect">
            <a:avLst/>
          </a:prstGeom>
        </p:spPr>
      </p:pic>
      <p:sp>
        <p:nvSpPr>
          <p:cNvPr id="160" name="TextBox 159"/>
          <p:cNvSpPr txBox="1"/>
          <p:nvPr/>
        </p:nvSpPr>
        <p:spPr>
          <a:xfrm>
            <a:off x="6060997" y="480064"/>
            <a:ext cx="929083" cy="253916"/>
          </a:xfrm>
          <a:prstGeom prst="rect">
            <a:avLst/>
          </a:prstGeom>
          <a:noFill/>
        </p:spPr>
        <p:txBody>
          <a:bodyPr wrap="square" rtlCol="0">
            <a:spAutoFit/>
          </a:bodyPr>
          <a:lstStyle/>
          <a:p>
            <a:r>
              <a:rPr lang="en-IN" sz="1050" b="1" dirty="0">
                <a:solidFill>
                  <a:schemeClr val="accent5">
                    <a:lumMod val="75000"/>
                  </a:schemeClr>
                </a:solidFill>
              </a:rPr>
              <a:t>Workflow</a:t>
            </a:r>
            <a:endParaRPr lang="en-IN" sz="1050" b="1" dirty="0"/>
          </a:p>
        </p:txBody>
      </p:sp>
      <p:grpSp>
        <p:nvGrpSpPr>
          <p:cNvPr id="55" name="Group 54"/>
          <p:cNvGrpSpPr/>
          <p:nvPr/>
        </p:nvGrpSpPr>
        <p:grpSpPr>
          <a:xfrm>
            <a:off x="-2724" y="5399705"/>
            <a:ext cx="4879524" cy="1458295"/>
            <a:chOff x="432631" y="646921"/>
            <a:chExt cx="8440783" cy="3751459"/>
          </a:xfrm>
        </p:grpSpPr>
        <p:pic>
          <p:nvPicPr>
            <p:cNvPr id="56" name="Picture 55"/>
            <p:cNvPicPr>
              <a:picLocks noChangeAspect="1"/>
            </p:cNvPicPr>
            <p:nvPr/>
          </p:nvPicPr>
          <p:blipFill rotWithShape="1">
            <a:blip r:embed="rId7">
              <a:extLst>
                <a:ext uri="{28A0092B-C50C-407E-A947-70E740481C1C}">
                  <a14:useLocalDpi xmlns:a14="http://schemas.microsoft.com/office/drawing/2010/main" val="0"/>
                </a:ext>
              </a:extLst>
            </a:blip>
            <a:srcRect t="21811" r="29059" b="217"/>
            <a:stretch/>
          </p:blipFill>
          <p:spPr>
            <a:xfrm>
              <a:off x="432631" y="646921"/>
              <a:ext cx="8440783" cy="3751459"/>
            </a:xfrm>
            <a:prstGeom prst="rect">
              <a:avLst/>
            </a:prstGeom>
          </p:spPr>
        </p:pic>
        <p:sp>
          <p:nvSpPr>
            <p:cNvPr id="57" name="Rectangle 56"/>
            <p:cNvSpPr/>
            <p:nvPr/>
          </p:nvSpPr>
          <p:spPr>
            <a:xfrm>
              <a:off x="3851910" y="3965125"/>
              <a:ext cx="1447800" cy="40931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Rectangle 57"/>
            <p:cNvSpPr/>
            <p:nvPr/>
          </p:nvSpPr>
          <p:spPr>
            <a:xfrm>
              <a:off x="5638762" y="3954780"/>
              <a:ext cx="1447800" cy="40931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9" name="Rectangle 58"/>
            <p:cNvSpPr/>
            <p:nvPr/>
          </p:nvSpPr>
          <p:spPr>
            <a:xfrm>
              <a:off x="7352461" y="4133088"/>
              <a:ext cx="1293375" cy="24134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3" name="Picture 2"/>
          <p:cNvPicPr>
            <a:picLocks noChangeAspect="1"/>
          </p:cNvPicPr>
          <p:nvPr/>
        </p:nvPicPr>
        <p:blipFill>
          <a:blip r:embed="rId8"/>
          <a:stretch>
            <a:fillRect/>
          </a:stretch>
        </p:blipFill>
        <p:spPr>
          <a:xfrm>
            <a:off x="4836160" y="5399705"/>
            <a:ext cx="4307840" cy="1458295"/>
          </a:xfrm>
          <a:prstGeom prst="rect">
            <a:avLst/>
          </a:prstGeom>
        </p:spPr>
      </p:pic>
      <p:sp>
        <p:nvSpPr>
          <p:cNvPr id="5" name="Rectangle 4"/>
          <p:cNvSpPr/>
          <p:nvPr/>
        </p:nvSpPr>
        <p:spPr>
          <a:xfrm>
            <a:off x="4419600" y="3375660"/>
            <a:ext cx="4714748" cy="2008089"/>
          </a:xfrm>
          <a:prstGeom prst="rect">
            <a:avLst/>
          </a:prstGeom>
          <a:noFill/>
          <a:ln>
            <a:solidFill>
              <a:srgbClr val="A2631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8" name="Rectangle 107"/>
          <p:cNvSpPr/>
          <p:nvPr/>
        </p:nvSpPr>
        <p:spPr>
          <a:xfrm>
            <a:off x="-3072" y="3376247"/>
            <a:ext cx="4422672" cy="2008089"/>
          </a:xfrm>
          <a:prstGeom prst="rect">
            <a:avLst/>
          </a:prstGeom>
          <a:noFill/>
          <a:ln>
            <a:solidFill>
              <a:srgbClr val="A2631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11" name="Picture 11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6996" y="3727810"/>
            <a:ext cx="784893" cy="1551001"/>
          </a:xfrm>
          <a:prstGeom prst="rect">
            <a:avLst/>
          </a:prstGeom>
        </p:spPr>
      </p:pic>
      <p:pic>
        <p:nvPicPr>
          <p:cNvPr id="112" name="Picture 11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27137" y="3727223"/>
            <a:ext cx="724609" cy="1472548"/>
          </a:xfrm>
          <a:prstGeom prst="rect">
            <a:avLst/>
          </a:prstGeom>
          <a:ln>
            <a:noFill/>
          </a:ln>
          <a:effectLst>
            <a:softEdge rad="112500"/>
          </a:effectLst>
        </p:spPr>
      </p:pic>
      <p:pic>
        <p:nvPicPr>
          <p:cNvPr id="127" name="Picture 12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54886" y="3732760"/>
            <a:ext cx="782232" cy="1545743"/>
          </a:xfrm>
          <a:prstGeom prst="rect">
            <a:avLst/>
          </a:prstGeom>
        </p:spPr>
      </p:pic>
      <p:pic>
        <p:nvPicPr>
          <p:cNvPr id="128" name="Picture 127"/>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13869" y="3786813"/>
            <a:ext cx="664265" cy="1437636"/>
          </a:xfrm>
          <a:prstGeom prst="rect">
            <a:avLst/>
          </a:prstGeom>
          <a:ln>
            <a:noFill/>
          </a:ln>
          <a:effectLst>
            <a:softEdge rad="112500"/>
          </a:effectLst>
        </p:spPr>
      </p:pic>
      <p:pic>
        <p:nvPicPr>
          <p:cNvPr id="129" name="Picture 12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700778" y="3729453"/>
            <a:ext cx="760133" cy="1533301"/>
          </a:xfrm>
          <a:prstGeom prst="rect">
            <a:avLst/>
          </a:prstGeom>
        </p:spPr>
      </p:pic>
      <p:pic>
        <p:nvPicPr>
          <p:cNvPr id="130" name="Picture 12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829189" y="3740790"/>
            <a:ext cx="770591" cy="1554395"/>
          </a:xfrm>
          <a:prstGeom prst="rect">
            <a:avLst/>
          </a:prstGeom>
        </p:spPr>
      </p:pic>
      <p:pic>
        <p:nvPicPr>
          <p:cNvPr id="131" name="Picture 130"/>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878088" y="3778869"/>
            <a:ext cx="692708" cy="1483646"/>
          </a:xfrm>
          <a:prstGeom prst="rect">
            <a:avLst/>
          </a:prstGeom>
          <a:ln>
            <a:noFill/>
          </a:ln>
          <a:effectLst>
            <a:softEdge rad="112500"/>
          </a:effectLst>
        </p:spPr>
      </p:pic>
      <p:pic>
        <p:nvPicPr>
          <p:cNvPr id="132" name="Picture 131"/>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758063" y="3786813"/>
            <a:ext cx="679171" cy="1443303"/>
          </a:xfrm>
          <a:prstGeom prst="rect">
            <a:avLst/>
          </a:prstGeom>
          <a:ln>
            <a:noFill/>
          </a:ln>
          <a:effectLst>
            <a:softEdge rad="112500"/>
          </a:effectLst>
        </p:spPr>
      </p:pic>
      <p:pic>
        <p:nvPicPr>
          <p:cNvPr id="133" name="Picture 13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556266" y="3713629"/>
            <a:ext cx="767979" cy="1549125"/>
          </a:xfrm>
          <a:prstGeom prst="rect">
            <a:avLst/>
          </a:prstGeom>
        </p:spPr>
      </p:pic>
      <p:pic>
        <p:nvPicPr>
          <p:cNvPr id="134" name="Picture 133"/>
          <p:cNvPicPr>
            <a:picLocks noChangeAspect="1"/>
          </p:cNvPicPr>
          <p:nvPr/>
        </p:nvPicPr>
        <p:blipFill>
          <a:blip r:embed="rId14">
            <a:extLst>
              <a:ext uri="{BEBA8EAE-BF5A-486C-A8C5-ECC9F3942E4B}">
                <a14:imgProps xmlns:a14="http://schemas.microsoft.com/office/drawing/2010/main">
                  <a14:imgLayer r:embed="rId15">
                    <a14:imgEffect>
                      <a14:saturation sat="0"/>
                    </a14:imgEffect>
                  </a14:imgLayer>
                </a14:imgProps>
              </a:ext>
              <a:ext uri="{28A0092B-C50C-407E-A947-70E740481C1C}">
                <a14:useLocalDpi xmlns:a14="http://schemas.microsoft.com/office/drawing/2010/main" val="0"/>
              </a:ext>
            </a:extLst>
          </a:blip>
          <a:stretch>
            <a:fillRect/>
          </a:stretch>
        </p:blipFill>
        <p:spPr>
          <a:xfrm>
            <a:off x="3615250" y="3736284"/>
            <a:ext cx="658601" cy="1425380"/>
          </a:xfrm>
          <a:prstGeom prst="rect">
            <a:avLst/>
          </a:prstGeom>
          <a:ln>
            <a:noFill/>
          </a:ln>
          <a:effectLst>
            <a:softEdge rad="112500"/>
          </a:effectLst>
        </p:spPr>
      </p:pic>
      <p:sp>
        <p:nvSpPr>
          <p:cNvPr id="145" name="TextBox 144"/>
          <p:cNvSpPr txBox="1"/>
          <p:nvPr/>
        </p:nvSpPr>
        <p:spPr>
          <a:xfrm>
            <a:off x="17864" y="3410343"/>
            <a:ext cx="974603" cy="253916"/>
          </a:xfrm>
          <a:prstGeom prst="rect">
            <a:avLst/>
          </a:prstGeom>
          <a:noFill/>
        </p:spPr>
        <p:txBody>
          <a:bodyPr wrap="square" rtlCol="0">
            <a:spAutoFit/>
          </a:bodyPr>
          <a:lstStyle/>
          <a:p>
            <a:r>
              <a:rPr lang="en-IN" sz="1050" b="1" dirty="0" smtClean="0">
                <a:solidFill>
                  <a:schemeClr val="accent5">
                    <a:lumMod val="75000"/>
                  </a:schemeClr>
                </a:solidFill>
              </a:rPr>
              <a:t>Wireframes</a:t>
            </a:r>
            <a:endParaRPr lang="en-IN" sz="1050" b="1" dirty="0"/>
          </a:p>
        </p:txBody>
      </p:sp>
      <p:sp>
        <p:nvSpPr>
          <p:cNvPr id="146" name="TextBox 145"/>
          <p:cNvSpPr txBox="1"/>
          <p:nvPr/>
        </p:nvSpPr>
        <p:spPr>
          <a:xfrm>
            <a:off x="-19717" y="5383749"/>
            <a:ext cx="974603" cy="253916"/>
          </a:xfrm>
          <a:prstGeom prst="rect">
            <a:avLst/>
          </a:prstGeom>
          <a:noFill/>
        </p:spPr>
        <p:txBody>
          <a:bodyPr wrap="square" rtlCol="0">
            <a:spAutoFit/>
          </a:bodyPr>
          <a:lstStyle/>
          <a:p>
            <a:r>
              <a:rPr lang="en-IN" sz="1050" b="1" dirty="0" smtClean="0">
                <a:solidFill>
                  <a:schemeClr val="accent5">
                    <a:lumMod val="75000"/>
                  </a:schemeClr>
                </a:solidFill>
              </a:rPr>
              <a:t>Storyboard</a:t>
            </a:r>
            <a:endParaRPr lang="en-IN" sz="1050" b="1" dirty="0"/>
          </a:p>
        </p:txBody>
      </p:sp>
    </p:spTree>
    <p:extLst>
      <p:ext uri="{BB962C8B-B14F-4D97-AF65-F5344CB8AC3E}">
        <p14:creationId xmlns:p14="http://schemas.microsoft.com/office/powerpoint/2010/main" val="128041675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0091" y="76200"/>
            <a:ext cx="7123817" cy="816935"/>
          </a:xfrm>
        </p:spPr>
        <p:txBody>
          <a:bodyPr/>
          <a:lstStyle/>
          <a:p>
            <a:pPr algn="l"/>
            <a:r>
              <a:rPr lang="en-IN" b="1" dirty="0" smtClean="0"/>
              <a:t>Product Name, Vision and Goal</a:t>
            </a:r>
            <a:endParaRPr lang="en-IN" b="1" dirty="0"/>
          </a:p>
        </p:txBody>
      </p:sp>
      <p:sp>
        <p:nvSpPr>
          <p:cNvPr id="3" name="Content Placeholder 2"/>
          <p:cNvSpPr>
            <a:spLocks noGrp="1"/>
          </p:cNvSpPr>
          <p:nvPr>
            <p:ph idx="1"/>
          </p:nvPr>
        </p:nvSpPr>
        <p:spPr>
          <a:xfrm>
            <a:off x="1010091" y="970555"/>
            <a:ext cx="7270309" cy="5419612"/>
          </a:xfrm>
        </p:spPr>
        <p:txBody>
          <a:bodyPr anchor="t">
            <a:normAutofit fontScale="85000" lnSpcReduction="10000"/>
          </a:bodyPr>
          <a:lstStyle/>
          <a:p>
            <a:r>
              <a:rPr lang="en-IN" sz="2800" b="1" dirty="0" smtClean="0"/>
              <a:t>DeliverEase </a:t>
            </a:r>
            <a:r>
              <a:rPr lang="en-IN" sz="2800" dirty="0" smtClean="0"/>
              <a:t>for Smartphone</a:t>
            </a:r>
            <a:endParaRPr lang="en-IN" sz="2800" dirty="0"/>
          </a:p>
          <a:p>
            <a:r>
              <a:rPr lang="en-IN" sz="2400" b="1" dirty="0"/>
              <a:t>Vision:</a:t>
            </a:r>
            <a:r>
              <a:rPr lang="en-IN" sz="2400" dirty="0"/>
              <a:t> </a:t>
            </a:r>
            <a:r>
              <a:rPr lang="en-IN" sz="2400" dirty="0">
                <a:ea typeface="Segoe UI Black" panose="020B0A02040204020203" pitchFamily="34" charset="0"/>
              </a:rPr>
              <a:t>DeliverEase aims to be a quick, hassle free, one-stop solution for consumers to compare real-time food delivery service pricing, wait times and personalized promotions offered by multiple food delivery services such as GrubHub, UberEATS</a:t>
            </a:r>
            <a:r>
              <a:rPr lang="en-IN" sz="2400" dirty="0">
                <a:ea typeface="Segoe UI Black" panose="020B0A02040204020203" pitchFamily="34" charset="0"/>
              </a:rPr>
              <a:t>, etc. on the go. With a vision to capture more than 90% of the market share in 2025.</a:t>
            </a:r>
          </a:p>
          <a:p>
            <a:r>
              <a:rPr lang="en-IN" sz="2400" b="1" dirty="0">
                <a:ea typeface="Segoe UI Black" panose="020B0A02040204020203" pitchFamily="34" charset="0"/>
              </a:rPr>
              <a:t>Goal: </a:t>
            </a:r>
            <a:r>
              <a:rPr lang="en-IN" sz="2400" dirty="0">
                <a:ea typeface="Segoe UI Black" panose="020B0A02040204020203" pitchFamily="34" charset="0"/>
              </a:rPr>
              <a:t>The main purpose of the application is to save user time and minimize the hassle of navigating through several applications to find the best personalized deals. DeliverEase will be able to cater different segments of users and provide the quickest means to order their daily meals with minimal system interaction and user friendly user interface all while protecting users privacy and security.</a:t>
            </a:r>
          </a:p>
        </p:txBody>
      </p:sp>
    </p:spTree>
    <p:extLst>
      <p:ext uri="{BB962C8B-B14F-4D97-AF65-F5344CB8AC3E}">
        <p14:creationId xmlns:p14="http://schemas.microsoft.com/office/powerpoint/2010/main" val="175624102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0091" y="76199"/>
            <a:ext cx="7123817" cy="827567"/>
          </a:xfrm>
        </p:spPr>
        <p:txBody>
          <a:bodyPr/>
          <a:lstStyle/>
          <a:p>
            <a:pPr algn="l"/>
            <a:r>
              <a:rPr lang="en-IN" b="1" dirty="0" smtClean="0"/>
              <a:t>Product Success Metrics</a:t>
            </a:r>
            <a:endParaRPr lang="en-IN" b="1" dirty="0"/>
          </a:p>
        </p:txBody>
      </p:sp>
      <p:sp>
        <p:nvSpPr>
          <p:cNvPr id="3" name="Content Placeholder 2"/>
          <p:cNvSpPr>
            <a:spLocks noGrp="1"/>
          </p:cNvSpPr>
          <p:nvPr>
            <p:ph idx="1"/>
          </p:nvPr>
        </p:nvSpPr>
        <p:spPr>
          <a:xfrm>
            <a:off x="1010091" y="1009662"/>
            <a:ext cx="7241459" cy="5497463"/>
          </a:xfrm>
        </p:spPr>
        <p:txBody>
          <a:bodyPr anchor="t">
            <a:normAutofit/>
          </a:bodyPr>
          <a:lstStyle/>
          <a:p>
            <a:pPr>
              <a:spcAft>
                <a:spcPts val="0"/>
              </a:spcAft>
            </a:pPr>
            <a:r>
              <a:rPr lang="en-IN" sz="2100" b="1" dirty="0">
                <a:ea typeface="Segoe UI Black" panose="020B0A02040204020203" pitchFamily="34" charset="0"/>
              </a:rPr>
              <a:t>Users activity (weekly or monthly)</a:t>
            </a:r>
          </a:p>
          <a:p>
            <a:pPr lvl="2">
              <a:lnSpc>
                <a:spcPct val="100000"/>
              </a:lnSpc>
              <a:spcBef>
                <a:spcPts val="0"/>
              </a:spcBef>
              <a:buFont typeface="Wingdings" panose="05000000000000000000" pitchFamily="2" charset="2"/>
              <a:buChar char="Ø"/>
            </a:pPr>
            <a:r>
              <a:rPr lang="en-IN" dirty="0" smtClean="0">
                <a:ea typeface="Segoe UI Black" panose="020B0A02040204020203" pitchFamily="34" charset="0"/>
              </a:rPr>
              <a:t>Reach 2000 daily active users to collaborate with companies for advertisements</a:t>
            </a:r>
          </a:p>
          <a:p>
            <a:pPr lvl="2">
              <a:lnSpc>
                <a:spcPct val="100000"/>
              </a:lnSpc>
              <a:spcBef>
                <a:spcPts val="0"/>
              </a:spcBef>
              <a:buFont typeface="Wingdings" panose="05000000000000000000" pitchFamily="2" charset="2"/>
              <a:buChar char="Ø"/>
            </a:pPr>
            <a:r>
              <a:rPr lang="en-IN" dirty="0" smtClean="0">
                <a:ea typeface="Segoe UI Black" panose="020B0A02040204020203" pitchFamily="34" charset="0"/>
              </a:rPr>
              <a:t>User retention rate greater than 55% along with a monthly 20% new users added monthly</a:t>
            </a:r>
          </a:p>
          <a:p>
            <a:pPr>
              <a:spcAft>
                <a:spcPts val="0"/>
              </a:spcAft>
            </a:pPr>
            <a:r>
              <a:rPr lang="en-IN" sz="2100" b="1" dirty="0">
                <a:ea typeface="Segoe UI Black" panose="020B0A02040204020203" pitchFamily="34" charset="0"/>
              </a:rPr>
              <a:t>Conversion rate (free to paid)</a:t>
            </a:r>
            <a:endParaRPr lang="en-IN" sz="2100" b="1" dirty="0">
              <a:ea typeface="Segoe UI Black" panose="020B0A02040204020203" pitchFamily="34" charset="0"/>
            </a:endParaRPr>
          </a:p>
          <a:p>
            <a:pPr lvl="2">
              <a:lnSpc>
                <a:spcPct val="100000"/>
              </a:lnSpc>
              <a:spcBef>
                <a:spcPts val="0"/>
              </a:spcBef>
              <a:buFont typeface="Wingdings" panose="05000000000000000000" pitchFamily="2" charset="2"/>
              <a:buChar char="Ø"/>
            </a:pPr>
            <a:r>
              <a:rPr lang="en-IN" dirty="0" smtClean="0">
                <a:ea typeface="Segoe UI Black" panose="020B0A02040204020203" pitchFamily="34" charset="0"/>
              </a:rPr>
              <a:t>Convert 10% of users quarterly from free ad-based version to paid add-free version</a:t>
            </a:r>
            <a:endParaRPr lang="en-IN" dirty="0">
              <a:ea typeface="Segoe UI Black" panose="020B0A02040204020203" pitchFamily="34" charset="0"/>
            </a:endParaRPr>
          </a:p>
          <a:p>
            <a:pPr lvl="2">
              <a:lnSpc>
                <a:spcPct val="100000"/>
              </a:lnSpc>
              <a:spcBef>
                <a:spcPts val="0"/>
              </a:spcBef>
              <a:buFont typeface="Wingdings" panose="05000000000000000000" pitchFamily="2" charset="2"/>
              <a:buChar char="Ø"/>
            </a:pPr>
            <a:r>
              <a:rPr lang="en-IN" dirty="0" smtClean="0">
                <a:ea typeface="Segoe UI Black" panose="020B0A02040204020203" pitchFamily="34" charset="0"/>
              </a:rPr>
              <a:t>Monetize anonymized user data by collaborating with agencies that want it for research</a:t>
            </a:r>
          </a:p>
          <a:p>
            <a:pPr>
              <a:spcAft>
                <a:spcPts val="0"/>
              </a:spcAft>
            </a:pPr>
            <a:r>
              <a:rPr lang="en-IN" sz="2100" b="1" dirty="0">
                <a:ea typeface="Segoe UI Black" panose="020B0A02040204020203" pitchFamily="34" charset="0"/>
              </a:rPr>
              <a:t>Generate quality metrics for analysis</a:t>
            </a:r>
            <a:endParaRPr lang="en-IN" sz="2100" b="1" dirty="0">
              <a:ea typeface="Segoe UI Black" panose="020B0A02040204020203" pitchFamily="34" charset="0"/>
            </a:endParaRPr>
          </a:p>
          <a:p>
            <a:pPr lvl="2">
              <a:lnSpc>
                <a:spcPct val="100000"/>
              </a:lnSpc>
              <a:spcBef>
                <a:spcPts val="0"/>
              </a:spcBef>
              <a:buFont typeface="Wingdings" panose="05000000000000000000" pitchFamily="2" charset="2"/>
              <a:buChar char="Ø"/>
            </a:pPr>
            <a:r>
              <a:rPr lang="en-IN" dirty="0" smtClean="0">
                <a:ea typeface="Segoe UI Black" panose="020B0A02040204020203" pitchFamily="34" charset="0"/>
              </a:rPr>
              <a:t>Application maintains record of past orders and generates weekly, monthly, quarterly report</a:t>
            </a:r>
            <a:endParaRPr lang="en-IN" dirty="0">
              <a:ea typeface="Segoe UI Black" panose="020B0A02040204020203" pitchFamily="34" charset="0"/>
            </a:endParaRPr>
          </a:p>
          <a:p>
            <a:pPr lvl="2">
              <a:lnSpc>
                <a:spcPct val="100000"/>
              </a:lnSpc>
              <a:spcBef>
                <a:spcPts val="0"/>
              </a:spcBef>
              <a:buFont typeface="Wingdings" panose="05000000000000000000" pitchFamily="2" charset="2"/>
              <a:buChar char="Ø"/>
            </a:pPr>
            <a:r>
              <a:rPr lang="en-IN" dirty="0" smtClean="0">
                <a:ea typeface="Segoe UI Black" panose="020B0A02040204020203" pitchFamily="34" charset="0"/>
              </a:rPr>
              <a:t>Generate a eagle eye view of the application performance showing sales data for admin</a:t>
            </a:r>
          </a:p>
          <a:p>
            <a:pPr>
              <a:spcAft>
                <a:spcPts val="0"/>
              </a:spcAft>
            </a:pPr>
            <a:r>
              <a:rPr lang="en-IN" sz="2100" b="1" dirty="0">
                <a:ea typeface="Segoe UI Black" panose="020B0A02040204020203" pitchFamily="34" charset="0"/>
              </a:rPr>
              <a:t>Smart recommendation system</a:t>
            </a:r>
            <a:endParaRPr lang="en-IN" sz="2100" b="1" dirty="0">
              <a:ea typeface="Segoe UI Black" panose="020B0A02040204020203" pitchFamily="34" charset="0"/>
            </a:endParaRPr>
          </a:p>
          <a:p>
            <a:pPr lvl="2">
              <a:lnSpc>
                <a:spcPct val="100000"/>
              </a:lnSpc>
              <a:spcBef>
                <a:spcPts val="0"/>
              </a:spcBef>
              <a:buFont typeface="Wingdings" panose="05000000000000000000" pitchFamily="2" charset="2"/>
              <a:buChar char="Ø"/>
            </a:pPr>
            <a:r>
              <a:rPr lang="en-IN" dirty="0" smtClean="0">
                <a:ea typeface="Segoe UI Black" panose="020B0A02040204020203" pitchFamily="34" charset="0"/>
              </a:rPr>
              <a:t>By recording order history, location and time app suggests for possible meal choices with best deals through in-app notifications to the users</a:t>
            </a:r>
            <a:endParaRPr lang="en-IN" dirty="0">
              <a:ea typeface="Segoe UI Black" panose="020B0A02040204020203" pitchFamily="34" charset="0"/>
            </a:endParaRPr>
          </a:p>
          <a:p>
            <a:pPr lvl="2">
              <a:lnSpc>
                <a:spcPct val="100000"/>
              </a:lnSpc>
              <a:spcBef>
                <a:spcPts val="0"/>
              </a:spcBef>
              <a:buFont typeface="Wingdings" panose="05000000000000000000" pitchFamily="2" charset="2"/>
              <a:buChar char="Ø"/>
            </a:pPr>
            <a:r>
              <a:rPr lang="en-IN" dirty="0" smtClean="0">
                <a:ea typeface="Segoe UI Black" panose="020B0A02040204020203" pitchFamily="34" charset="0"/>
              </a:rPr>
              <a:t>Location based </a:t>
            </a:r>
            <a:r>
              <a:rPr lang="en-IN" dirty="0" smtClean="0">
                <a:ea typeface="Segoe UI Black" panose="020B0A02040204020203" pitchFamily="34" charset="0"/>
              </a:rPr>
              <a:t>alerts for best meal items from around 5 miles radius</a:t>
            </a:r>
            <a:endParaRPr lang="en-IN" dirty="0">
              <a:ea typeface="Segoe UI Black" panose="020B0A02040204020203" pitchFamily="34" charset="0"/>
            </a:endParaRPr>
          </a:p>
          <a:p>
            <a:pPr lvl="2">
              <a:lnSpc>
                <a:spcPct val="100000"/>
              </a:lnSpc>
              <a:spcBef>
                <a:spcPts val="0"/>
              </a:spcBef>
              <a:buFont typeface="Wingdings" panose="05000000000000000000" pitchFamily="2" charset="2"/>
              <a:buChar char="Ø"/>
            </a:pPr>
            <a:endParaRPr lang="en-IN" dirty="0">
              <a:ea typeface="Segoe UI Black" panose="020B0A02040204020203" pitchFamily="34" charset="0"/>
            </a:endParaRPr>
          </a:p>
        </p:txBody>
      </p:sp>
    </p:spTree>
    <p:extLst>
      <p:ext uri="{BB962C8B-B14F-4D97-AF65-F5344CB8AC3E}">
        <p14:creationId xmlns:p14="http://schemas.microsoft.com/office/powerpoint/2010/main" val="313726951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val 12"/>
          <p:cNvSpPr/>
          <p:nvPr/>
        </p:nvSpPr>
        <p:spPr>
          <a:xfrm>
            <a:off x="5439946" y="962062"/>
            <a:ext cx="2417178" cy="2411868"/>
          </a:xfrm>
          <a:prstGeom prst="ellipse">
            <a:avLst/>
          </a:prstGeom>
          <a:gradFill>
            <a:gsLst>
              <a:gs pos="0">
                <a:schemeClr val="accent2">
                  <a:lumMod val="67000"/>
                </a:schemeClr>
              </a:gs>
              <a:gs pos="54000">
                <a:schemeClr val="accent2">
                  <a:lumMod val="97000"/>
                  <a:lumOff val="3000"/>
                </a:schemeClr>
              </a:gs>
              <a:gs pos="100000">
                <a:schemeClr val="accent2">
                  <a:lumMod val="60000"/>
                  <a:lumOff val="40000"/>
                </a:schemeClr>
              </a:gs>
            </a:gsLst>
            <a:lin ang="162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a:p>
        </p:txBody>
      </p:sp>
      <p:sp>
        <p:nvSpPr>
          <p:cNvPr id="2" name="Title 1"/>
          <p:cNvSpPr>
            <a:spLocks noGrp="1"/>
          </p:cNvSpPr>
          <p:nvPr>
            <p:ph type="title"/>
          </p:nvPr>
        </p:nvSpPr>
        <p:spPr>
          <a:xfrm>
            <a:off x="1024136" y="83096"/>
            <a:ext cx="7123817" cy="807922"/>
          </a:xfrm>
        </p:spPr>
        <p:txBody>
          <a:bodyPr/>
          <a:lstStyle/>
          <a:p>
            <a:pPr algn="l"/>
            <a:r>
              <a:rPr lang="en-IN" b="1" dirty="0" smtClean="0"/>
              <a:t>User Personas</a:t>
            </a:r>
            <a:endParaRPr lang="en-IN" b="1" dirty="0"/>
          </a:p>
        </p:txBody>
      </p:sp>
      <p:pic>
        <p:nvPicPr>
          <p:cNvPr id="5" name="Google Shape;70;p14"/>
          <p:cNvPicPr preferRelativeResize="0"/>
          <p:nvPr/>
        </p:nvPicPr>
        <p:blipFill rotWithShape="1">
          <a:blip r:embed="rId3">
            <a:extLst>
              <a:ext uri="{28A0092B-C50C-407E-A947-70E740481C1C}">
                <a14:useLocalDpi xmlns:a14="http://schemas.microsoft.com/office/drawing/2010/main" val="0"/>
              </a:ext>
            </a:extLst>
          </a:blip>
          <a:srcRect l="8748" t="12207" r="8465" b="-2180"/>
          <a:stretch/>
        </p:blipFill>
        <p:spPr>
          <a:xfrm>
            <a:off x="5589545" y="1085642"/>
            <a:ext cx="2148963" cy="2208851"/>
          </a:xfrm>
          <a:prstGeom prst="ellipse">
            <a:avLst/>
          </a:prstGeom>
          <a:noFill/>
          <a:ln>
            <a:noFill/>
          </a:ln>
        </p:spPr>
      </p:pic>
      <p:sp>
        <p:nvSpPr>
          <p:cNvPr id="11" name="Oval 10"/>
          <p:cNvSpPr/>
          <p:nvPr/>
        </p:nvSpPr>
        <p:spPr>
          <a:xfrm>
            <a:off x="1272978" y="964682"/>
            <a:ext cx="2468270" cy="2432894"/>
          </a:xfrm>
          <a:prstGeom prst="ellipse">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a:p>
        </p:txBody>
      </p:sp>
      <p:pic>
        <p:nvPicPr>
          <p:cNvPr id="4" name="Google Shape;69;p14"/>
          <p:cNvPicPr preferRelativeResize="0"/>
          <p:nvPr/>
        </p:nvPicPr>
        <p:blipFill>
          <a:blip r:embed="rId4">
            <a:extLst>
              <a:ext uri="{28A0092B-C50C-407E-A947-70E740481C1C}">
                <a14:useLocalDpi xmlns:a14="http://schemas.microsoft.com/office/drawing/2010/main" val="0"/>
              </a:ext>
            </a:extLst>
          </a:blip>
          <a:stretch>
            <a:fillRect/>
          </a:stretch>
        </p:blipFill>
        <p:spPr>
          <a:xfrm>
            <a:off x="1402602" y="1071114"/>
            <a:ext cx="2234567" cy="2235986"/>
          </a:xfrm>
          <a:prstGeom prst="ellipse">
            <a:avLst/>
          </a:prstGeom>
          <a:noFill/>
          <a:ln>
            <a:noFill/>
          </a:ln>
        </p:spPr>
      </p:pic>
      <p:sp>
        <p:nvSpPr>
          <p:cNvPr id="7" name="TextBox 6"/>
          <p:cNvSpPr txBox="1"/>
          <p:nvPr/>
        </p:nvSpPr>
        <p:spPr>
          <a:xfrm>
            <a:off x="1052353" y="3248534"/>
            <a:ext cx="2315010" cy="623248"/>
          </a:xfrm>
          <a:prstGeom prst="rect">
            <a:avLst/>
          </a:prstGeom>
          <a:noFill/>
        </p:spPr>
        <p:txBody>
          <a:bodyPr wrap="square" rtlCol="0">
            <a:spAutoFit/>
          </a:bodyPr>
          <a:lstStyle/>
          <a:p>
            <a:r>
              <a:rPr lang="en-IN" sz="1350" dirty="0"/>
              <a:t>Age: 25’</a:t>
            </a:r>
          </a:p>
          <a:p>
            <a:r>
              <a:rPr lang="en-IN" sz="1050" dirty="0"/>
              <a:t>Tech-savvy, working professional</a:t>
            </a:r>
            <a:br>
              <a:rPr lang="en-IN" sz="1050" dirty="0"/>
            </a:br>
            <a:r>
              <a:rPr lang="en-IN" sz="1050" dirty="0"/>
              <a:t>Principal Software Engineer</a:t>
            </a:r>
            <a:endParaRPr lang="en-IN" sz="1050" dirty="0"/>
          </a:p>
        </p:txBody>
      </p:sp>
      <p:sp>
        <p:nvSpPr>
          <p:cNvPr id="15" name="TextBox 14"/>
          <p:cNvSpPr txBox="1"/>
          <p:nvPr/>
        </p:nvSpPr>
        <p:spPr>
          <a:xfrm>
            <a:off x="1965172" y="2879202"/>
            <a:ext cx="1326994" cy="369332"/>
          </a:xfrm>
          <a:prstGeom prst="rect">
            <a:avLst/>
          </a:prstGeom>
          <a:noFill/>
        </p:spPr>
        <p:txBody>
          <a:bodyPr wrap="square" rtlCol="0">
            <a:spAutoFit/>
          </a:bodyPr>
          <a:lstStyle/>
          <a:p>
            <a:r>
              <a:rPr lang="en-IN" b="1" dirty="0">
                <a:solidFill>
                  <a:schemeClr val="accent2">
                    <a:lumMod val="75000"/>
                  </a:schemeClr>
                </a:solidFill>
                <a:latin typeface="BatmanForeverAlternate" panose="00000400000000000000" pitchFamily="2" charset="0"/>
              </a:rPr>
              <a:t>James</a:t>
            </a:r>
            <a:endParaRPr lang="en-IN" b="1" dirty="0">
              <a:solidFill>
                <a:schemeClr val="accent2">
                  <a:lumMod val="75000"/>
                </a:schemeClr>
              </a:solidFill>
              <a:latin typeface="BatmanForeverAlternate" panose="00000400000000000000" pitchFamily="2" charset="0"/>
            </a:endParaRPr>
          </a:p>
        </p:txBody>
      </p:sp>
      <p:sp>
        <p:nvSpPr>
          <p:cNvPr id="17" name="TextBox 16"/>
          <p:cNvSpPr txBox="1"/>
          <p:nvPr/>
        </p:nvSpPr>
        <p:spPr>
          <a:xfrm>
            <a:off x="3406601" y="5831413"/>
            <a:ext cx="2400076" cy="623248"/>
          </a:xfrm>
          <a:prstGeom prst="rect">
            <a:avLst/>
          </a:prstGeom>
          <a:noFill/>
        </p:spPr>
        <p:txBody>
          <a:bodyPr wrap="square" rtlCol="0">
            <a:spAutoFit/>
          </a:bodyPr>
          <a:lstStyle/>
          <a:p>
            <a:r>
              <a:rPr lang="en-IN" sz="1350" dirty="0"/>
              <a:t>Age: 21’</a:t>
            </a:r>
          </a:p>
          <a:p>
            <a:r>
              <a:rPr lang="en-IN" sz="1050" dirty="0"/>
              <a:t>V</a:t>
            </a:r>
            <a:r>
              <a:rPr lang="en-IN" sz="1050" dirty="0"/>
              <a:t>egan, budget conscious, gymnast</a:t>
            </a:r>
            <a:br>
              <a:rPr lang="en-IN" sz="1050" dirty="0"/>
            </a:br>
            <a:r>
              <a:rPr lang="en-IN" sz="1050" dirty="0"/>
              <a:t>College student</a:t>
            </a:r>
            <a:endParaRPr lang="en-IN" sz="1050" dirty="0"/>
          </a:p>
        </p:txBody>
      </p:sp>
      <p:sp>
        <p:nvSpPr>
          <p:cNvPr id="18" name="TextBox 17"/>
          <p:cNvSpPr txBox="1"/>
          <p:nvPr/>
        </p:nvSpPr>
        <p:spPr>
          <a:xfrm>
            <a:off x="5600890" y="3342786"/>
            <a:ext cx="2662493" cy="646331"/>
          </a:xfrm>
          <a:prstGeom prst="rect">
            <a:avLst/>
          </a:prstGeom>
          <a:noFill/>
        </p:spPr>
        <p:txBody>
          <a:bodyPr wrap="square" rtlCol="0">
            <a:spAutoFit/>
          </a:bodyPr>
          <a:lstStyle/>
          <a:p>
            <a:r>
              <a:rPr lang="en-IN" sz="1500" dirty="0"/>
              <a:t>Age: 24’</a:t>
            </a:r>
          </a:p>
          <a:p>
            <a:r>
              <a:rPr lang="en-IN" sz="1050" dirty="0"/>
              <a:t>Works long hours, mostly orders online</a:t>
            </a:r>
            <a:br>
              <a:rPr lang="en-IN" sz="1050" dirty="0"/>
            </a:br>
            <a:r>
              <a:rPr lang="en-IN" sz="1050" dirty="0"/>
              <a:t>Human Resource Professional</a:t>
            </a:r>
            <a:endParaRPr lang="en-IN" sz="1050" dirty="0"/>
          </a:p>
        </p:txBody>
      </p:sp>
      <p:sp>
        <p:nvSpPr>
          <p:cNvPr id="19" name="TextBox 18"/>
          <p:cNvSpPr txBox="1"/>
          <p:nvPr/>
        </p:nvSpPr>
        <p:spPr>
          <a:xfrm>
            <a:off x="6256105" y="2925161"/>
            <a:ext cx="1106885" cy="369332"/>
          </a:xfrm>
          <a:prstGeom prst="rect">
            <a:avLst/>
          </a:prstGeom>
          <a:noFill/>
        </p:spPr>
        <p:txBody>
          <a:bodyPr wrap="square" rtlCol="0">
            <a:spAutoFit/>
          </a:bodyPr>
          <a:lstStyle/>
          <a:p>
            <a:r>
              <a:rPr lang="en-IN" b="1" dirty="0">
                <a:solidFill>
                  <a:schemeClr val="accent2">
                    <a:lumMod val="75000"/>
                  </a:schemeClr>
                </a:solidFill>
                <a:latin typeface="BatmanForeverAlternate" panose="00000400000000000000" pitchFamily="2" charset="0"/>
              </a:rPr>
              <a:t>Devi</a:t>
            </a:r>
            <a:endParaRPr lang="en-IN" b="1" dirty="0">
              <a:solidFill>
                <a:schemeClr val="accent2">
                  <a:lumMod val="75000"/>
                </a:schemeClr>
              </a:solidFill>
              <a:latin typeface="BatmanForeverAlternate" panose="00000400000000000000" pitchFamily="2" charset="0"/>
            </a:endParaRPr>
          </a:p>
        </p:txBody>
      </p:sp>
      <p:sp>
        <p:nvSpPr>
          <p:cNvPr id="20" name="Oval 19"/>
          <p:cNvSpPr/>
          <p:nvPr/>
        </p:nvSpPr>
        <p:spPr>
          <a:xfrm>
            <a:off x="3285880" y="3342786"/>
            <a:ext cx="2558342" cy="2588796"/>
          </a:xfrm>
          <a:prstGeom prst="ellipse">
            <a:avLst/>
          </a:prstGeom>
          <a:gradFill>
            <a:gsLst>
              <a:gs pos="89000">
                <a:schemeClr val="accent2">
                  <a:lumMod val="67000"/>
                </a:schemeClr>
              </a:gs>
              <a:gs pos="31000">
                <a:schemeClr val="accent2">
                  <a:lumMod val="97000"/>
                  <a:lumOff val="3000"/>
                </a:schemeClr>
              </a:gs>
              <a:gs pos="27000">
                <a:schemeClr val="accent2">
                  <a:lumMod val="60000"/>
                  <a:lumOff val="40000"/>
                </a:schemeClr>
              </a:gs>
            </a:gsLst>
            <a:lin ang="162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a:p>
        </p:txBody>
      </p:sp>
      <p:pic>
        <p:nvPicPr>
          <p:cNvPr id="21" name="Google Shape;71;p14"/>
          <p:cNvPicPr preferRelativeResize="0"/>
          <p:nvPr/>
        </p:nvPicPr>
        <p:blipFill>
          <a:blip r:embed="rId5">
            <a:extLst>
              <a:ext uri="{28A0092B-C50C-407E-A947-70E740481C1C}">
                <a14:useLocalDpi xmlns:a14="http://schemas.microsoft.com/office/drawing/2010/main" val="0"/>
              </a:ext>
            </a:extLst>
          </a:blip>
          <a:stretch>
            <a:fillRect/>
          </a:stretch>
        </p:blipFill>
        <p:spPr>
          <a:xfrm>
            <a:off x="3384031" y="3449218"/>
            <a:ext cx="2385100" cy="2382195"/>
          </a:xfrm>
          <a:prstGeom prst="ellipse">
            <a:avLst/>
          </a:prstGeom>
          <a:noFill/>
          <a:ln>
            <a:noFill/>
          </a:ln>
        </p:spPr>
      </p:pic>
      <p:sp>
        <p:nvSpPr>
          <p:cNvPr id="22" name="TextBox 21"/>
          <p:cNvSpPr txBox="1"/>
          <p:nvPr/>
        </p:nvSpPr>
        <p:spPr>
          <a:xfrm>
            <a:off x="4012571" y="3449218"/>
            <a:ext cx="1172763" cy="369332"/>
          </a:xfrm>
          <a:prstGeom prst="rect">
            <a:avLst/>
          </a:prstGeom>
          <a:noFill/>
        </p:spPr>
        <p:txBody>
          <a:bodyPr wrap="square" rtlCol="0">
            <a:spAutoFit/>
          </a:bodyPr>
          <a:lstStyle/>
          <a:p>
            <a:r>
              <a:rPr lang="en-IN" b="1" dirty="0" err="1">
                <a:solidFill>
                  <a:srgbClr val="3C2A23"/>
                </a:solidFill>
                <a:latin typeface="BatmanForeverAlternate" panose="00000400000000000000" pitchFamily="2" charset="0"/>
              </a:rPr>
              <a:t>TaAra</a:t>
            </a:r>
            <a:endParaRPr lang="en-IN" b="1" dirty="0">
              <a:solidFill>
                <a:srgbClr val="3C2A23"/>
              </a:solidFill>
              <a:latin typeface="BatmanForeverAlternate" panose="00000400000000000000" pitchFamily="2" charset="0"/>
            </a:endParaRPr>
          </a:p>
        </p:txBody>
      </p:sp>
    </p:spTree>
    <p:extLst>
      <p:ext uri="{BB962C8B-B14F-4D97-AF65-F5344CB8AC3E}">
        <p14:creationId xmlns:p14="http://schemas.microsoft.com/office/powerpoint/2010/main" val="151556719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0800000">
            <a:off x="1" y="0"/>
            <a:ext cx="9151424" cy="6858000"/>
          </a:xfrm>
          <a:prstGeom prst="rect">
            <a:avLst/>
          </a:prstGeom>
        </p:spPr>
      </p:pic>
      <p:pic>
        <p:nvPicPr>
          <p:cNvPr id="7" name="Google Shape;69;p14"/>
          <p:cNvPicPr preferRelativeResize="0"/>
          <p:nvPr/>
        </p:nvPicPr>
        <p:blipFill>
          <a:blip r:embed="rId5">
            <a:extLst>
              <a:ext uri="{28A0092B-C50C-407E-A947-70E740481C1C}">
                <a14:useLocalDpi xmlns:a14="http://schemas.microsoft.com/office/drawing/2010/main" val="0"/>
              </a:ext>
            </a:extLst>
          </a:blip>
          <a:stretch>
            <a:fillRect/>
          </a:stretch>
        </p:blipFill>
        <p:spPr>
          <a:xfrm>
            <a:off x="86913" y="520893"/>
            <a:ext cx="2234567" cy="223598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nvGrpSpPr>
          <p:cNvPr id="3" name="Group 2"/>
          <p:cNvGrpSpPr/>
          <p:nvPr/>
        </p:nvGrpSpPr>
        <p:grpSpPr>
          <a:xfrm>
            <a:off x="86911" y="2813449"/>
            <a:ext cx="2318389" cy="1410630"/>
            <a:chOff x="86911" y="3241509"/>
            <a:chExt cx="2318389" cy="868029"/>
          </a:xfrm>
        </p:grpSpPr>
        <p:sp>
          <p:nvSpPr>
            <p:cNvPr id="8" name="TextBox 7"/>
            <p:cNvSpPr txBox="1"/>
            <p:nvPr/>
          </p:nvSpPr>
          <p:spPr>
            <a:xfrm>
              <a:off x="94888" y="3241509"/>
              <a:ext cx="1021532" cy="189390"/>
            </a:xfrm>
            <a:prstGeom prst="rect">
              <a:avLst/>
            </a:prstGeom>
            <a:noFill/>
          </p:spPr>
          <p:txBody>
            <a:bodyPr wrap="square" rtlCol="0">
              <a:spAutoFit/>
            </a:bodyPr>
            <a:lstStyle/>
            <a:p>
              <a:r>
                <a:rPr lang="en-IN" sz="1400" b="1" dirty="0" smtClean="0">
                  <a:solidFill>
                    <a:srgbClr val="3C2A23"/>
                  </a:solidFill>
                </a:rPr>
                <a:t>AGE:</a:t>
              </a:r>
              <a:endParaRPr lang="en-IN" sz="1400" b="1" dirty="0">
                <a:solidFill>
                  <a:srgbClr val="3C2A23"/>
                </a:solidFill>
              </a:endParaRPr>
            </a:p>
          </p:txBody>
        </p:sp>
        <p:sp>
          <p:nvSpPr>
            <p:cNvPr id="9" name="TextBox 8"/>
            <p:cNvSpPr txBox="1"/>
            <p:nvPr/>
          </p:nvSpPr>
          <p:spPr>
            <a:xfrm>
              <a:off x="94888" y="3472342"/>
              <a:ext cx="1021532" cy="321962"/>
            </a:xfrm>
            <a:prstGeom prst="rect">
              <a:avLst/>
            </a:prstGeom>
            <a:noFill/>
          </p:spPr>
          <p:txBody>
            <a:bodyPr wrap="square" rtlCol="0">
              <a:spAutoFit/>
            </a:bodyPr>
            <a:lstStyle/>
            <a:p>
              <a:r>
                <a:rPr lang="en-IN" sz="1400" b="1" dirty="0" smtClean="0">
                  <a:solidFill>
                    <a:srgbClr val="3C2A23"/>
                  </a:solidFill>
                </a:rPr>
                <a:t>ROLE:</a:t>
              </a:r>
              <a:r>
                <a:rPr lang="en-IN" sz="1400" b="1" dirty="0">
                  <a:solidFill>
                    <a:srgbClr val="3C2A23"/>
                  </a:solidFill>
                </a:rPr>
                <a:t>	</a:t>
              </a:r>
              <a:endParaRPr lang="en-IN" sz="1400" b="1" dirty="0">
                <a:solidFill>
                  <a:srgbClr val="3C2A23"/>
                </a:solidFill>
              </a:endParaRPr>
            </a:p>
          </p:txBody>
        </p:sp>
        <p:sp>
          <p:nvSpPr>
            <p:cNvPr id="10" name="TextBox 9"/>
            <p:cNvSpPr txBox="1"/>
            <p:nvPr/>
          </p:nvSpPr>
          <p:spPr>
            <a:xfrm>
              <a:off x="86911" y="3787575"/>
              <a:ext cx="1141697" cy="321963"/>
            </a:xfrm>
            <a:prstGeom prst="rect">
              <a:avLst/>
            </a:prstGeom>
            <a:noFill/>
          </p:spPr>
          <p:txBody>
            <a:bodyPr wrap="square" rtlCol="0">
              <a:spAutoFit/>
            </a:bodyPr>
            <a:lstStyle/>
            <a:p>
              <a:r>
                <a:rPr lang="en-IN" sz="1400" b="1" dirty="0" smtClean="0">
                  <a:solidFill>
                    <a:srgbClr val="3C2A23"/>
                  </a:solidFill>
                </a:rPr>
                <a:t>LOCALITY:</a:t>
              </a:r>
              <a:r>
                <a:rPr lang="en-IN" sz="1400" b="1" dirty="0">
                  <a:solidFill>
                    <a:srgbClr val="3C2A23"/>
                  </a:solidFill>
                </a:rPr>
                <a:t>	</a:t>
              </a:r>
              <a:endParaRPr lang="en-IN" sz="1400" b="1" dirty="0">
                <a:solidFill>
                  <a:srgbClr val="3C2A23"/>
                </a:solidFill>
              </a:endParaRPr>
            </a:p>
          </p:txBody>
        </p:sp>
        <p:sp>
          <p:nvSpPr>
            <p:cNvPr id="12" name="TextBox 11"/>
            <p:cNvSpPr txBox="1"/>
            <p:nvPr/>
          </p:nvSpPr>
          <p:spPr>
            <a:xfrm>
              <a:off x="1299948" y="3241509"/>
              <a:ext cx="1021532" cy="189390"/>
            </a:xfrm>
            <a:prstGeom prst="rect">
              <a:avLst/>
            </a:prstGeom>
            <a:noFill/>
          </p:spPr>
          <p:txBody>
            <a:bodyPr wrap="square" rtlCol="0">
              <a:spAutoFit/>
            </a:bodyPr>
            <a:lstStyle/>
            <a:p>
              <a:pPr algn="r"/>
              <a:r>
                <a:rPr lang="en-IN" sz="1400" b="1" dirty="0">
                  <a:solidFill>
                    <a:srgbClr val="3C2A23"/>
                  </a:solidFill>
                </a:rPr>
                <a:t>25</a:t>
              </a:r>
              <a:endParaRPr lang="en-IN" sz="1400" b="1" dirty="0">
                <a:solidFill>
                  <a:srgbClr val="3C2A23"/>
                </a:solidFill>
              </a:endParaRPr>
            </a:p>
          </p:txBody>
        </p:sp>
        <p:sp>
          <p:nvSpPr>
            <p:cNvPr id="14" name="TextBox 13"/>
            <p:cNvSpPr txBox="1"/>
            <p:nvPr/>
          </p:nvSpPr>
          <p:spPr>
            <a:xfrm>
              <a:off x="662940" y="3473745"/>
              <a:ext cx="1742360" cy="321963"/>
            </a:xfrm>
            <a:prstGeom prst="rect">
              <a:avLst/>
            </a:prstGeom>
            <a:noFill/>
          </p:spPr>
          <p:txBody>
            <a:bodyPr wrap="square" rtlCol="0">
              <a:spAutoFit/>
            </a:bodyPr>
            <a:lstStyle/>
            <a:p>
              <a:pPr algn="r"/>
              <a:r>
                <a:rPr lang="en-IN" sz="1400" b="1" dirty="0" smtClean="0">
                  <a:solidFill>
                    <a:srgbClr val="3C2A23"/>
                  </a:solidFill>
                </a:rPr>
                <a:t>Principal Software </a:t>
              </a:r>
              <a:r>
                <a:rPr lang="en-IN" sz="1400" b="1" dirty="0">
                  <a:solidFill>
                    <a:srgbClr val="3C2A23"/>
                  </a:solidFill>
                </a:rPr>
                <a:t>Engineer</a:t>
              </a:r>
              <a:endParaRPr lang="en-IN" sz="1400" b="1" dirty="0">
                <a:solidFill>
                  <a:srgbClr val="3C2A23"/>
                </a:solidFill>
              </a:endParaRPr>
            </a:p>
          </p:txBody>
        </p:sp>
        <p:sp>
          <p:nvSpPr>
            <p:cNvPr id="15" name="TextBox 14"/>
            <p:cNvSpPr txBox="1"/>
            <p:nvPr/>
          </p:nvSpPr>
          <p:spPr>
            <a:xfrm>
              <a:off x="1264341" y="3772023"/>
              <a:ext cx="1057139" cy="321962"/>
            </a:xfrm>
            <a:prstGeom prst="rect">
              <a:avLst/>
            </a:prstGeom>
            <a:noFill/>
          </p:spPr>
          <p:txBody>
            <a:bodyPr wrap="square" rtlCol="0">
              <a:spAutoFit/>
            </a:bodyPr>
            <a:lstStyle/>
            <a:p>
              <a:pPr algn="r"/>
              <a:r>
                <a:rPr lang="en-IN" sz="1400" b="1" dirty="0">
                  <a:solidFill>
                    <a:srgbClr val="3C2A23"/>
                  </a:solidFill>
                </a:rPr>
                <a:t>Urban City</a:t>
              </a:r>
              <a:endParaRPr lang="en-IN" sz="1400" b="1" dirty="0">
                <a:solidFill>
                  <a:srgbClr val="3C2A23"/>
                </a:solidFill>
              </a:endParaRPr>
            </a:p>
          </p:txBody>
        </p:sp>
      </p:grpSp>
      <p:sp>
        <p:nvSpPr>
          <p:cNvPr id="17" name="Rectangle 16"/>
          <p:cNvSpPr/>
          <p:nvPr/>
        </p:nvSpPr>
        <p:spPr>
          <a:xfrm>
            <a:off x="109477" y="4378160"/>
            <a:ext cx="2241736" cy="2232660"/>
          </a:xfrm>
          <a:prstGeom prst="rect">
            <a:avLst/>
          </a:prstGeom>
          <a:gradFill>
            <a:gsLst>
              <a:gs pos="0">
                <a:srgbClr val="E83B3B"/>
              </a:gs>
              <a:gs pos="25000">
                <a:schemeClr val="accent2">
                  <a:lumMod val="97000"/>
                  <a:lumOff val="3000"/>
                </a:schemeClr>
              </a:gs>
              <a:gs pos="90000">
                <a:schemeClr val="accent2">
                  <a:lumMod val="60000"/>
                  <a:lumOff val="40000"/>
                  <a:alpha val="10000"/>
                </a:schemeClr>
              </a:gs>
            </a:gsLst>
            <a:lin ang="16200000" scaled="1"/>
          </a:gradFill>
          <a:ln>
            <a:noFill/>
          </a:ln>
          <a:effectLst>
            <a:outerShdw blurRad="101600" dist="50800" dir="5400000" algn="ctr" rotWithShape="0">
              <a:srgbClr val="000000">
                <a:alpha val="3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a:p>
        </p:txBody>
      </p:sp>
      <p:sp>
        <p:nvSpPr>
          <p:cNvPr id="18" name="TextBox 17"/>
          <p:cNvSpPr txBox="1"/>
          <p:nvPr/>
        </p:nvSpPr>
        <p:spPr>
          <a:xfrm>
            <a:off x="73744" y="4680610"/>
            <a:ext cx="1511216" cy="523220"/>
          </a:xfrm>
          <a:prstGeom prst="rect">
            <a:avLst/>
          </a:prstGeom>
          <a:noFill/>
        </p:spPr>
        <p:txBody>
          <a:bodyPr wrap="square" rtlCol="0">
            <a:spAutoFit/>
          </a:bodyPr>
          <a:lstStyle/>
          <a:p>
            <a:r>
              <a:rPr lang="en-IN" sz="1400" b="1" dirty="0">
                <a:solidFill>
                  <a:srgbClr val="3C2A23"/>
                </a:solidFill>
              </a:rPr>
              <a:t>KEY METRICS	</a:t>
            </a:r>
            <a:endParaRPr lang="en-IN" sz="1400" b="1" dirty="0">
              <a:solidFill>
                <a:srgbClr val="3C2A23"/>
              </a:solidFill>
            </a:endParaRPr>
          </a:p>
        </p:txBody>
      </p:sp>
      <p:sp>
        <p:nvSpPr>
          <p:cNvPr id="19" name="TextBox 18"/>
          <p:cNvSpPr txBox="1"/>
          <p:nvPr/>
        </p:nvSpPr>
        <p:spPr>
          <a:xfrm>
            <a:off x="65461" y="4989482"/>
            <a:ext cx="2285752" cy="276999"/>
          </a:xfrm>
          <a:prstGeom prst="rect">
            <a:avLst/>
          </a:prstGeom>
          <a:noFill/>
        </p:spPr>
        <p:txBody>
          <a:bodyPr wrap="square" rtlCol="0">
            <a:spAutoFit/>
          </a:bodyPr>
          <a:lstStyle/>
          <a:p>
            <a:r>
              <a:rPr lang="en-IN" sz="1200" b="1" dirty="0">
                <a:solidFill>
                  <a:srgbClr val="3C2A23"/>
                </a:solidFill>
              </a:rPr>
              <a:t>Socioeconomic Position</a:t>
            </a:r>
            <a:endParaRPr lang="en-IN" sz="1200" b="1" dirty="0">
              <a:solidFill>
                <a:srgbClr val="3C2A23"/>
              </a:solidFill>
            </a:endParaRPr>
          </a:p>
        </p:txBody>
      </p:sp>
      <p:cxnSp>
        <p:nvCxnSpPr>
          <p:cNvPr id="23" name="Straight Connector 22"/>
          <p:cNvCxnSpPr/>
          <p:nvPr/>
        </p:nvCxnSpPr>
        <p:spPr>
          <a:xfrm>
            <a:off x="161924" y="5276901"/>
            <a:ext cx="20653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Flowchart: Connector 23"/>
          <p:cNvSpPr/>
          <p:nvPr/>
        </p:nvSpPr>
        <p:spPr>
          <a:xfrm>
            <a:off x="1702574" y="5246625"/>
            <a:ext cx="56410" cy="55802"/>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a:p>
        </p:txBody>
      </p:sp>
      <p:sp>
        <p:nvSpPr>
          <p:cNvPr id="25" name="TextBox 24"/>
          <p:cNvSpPr txBox="1"/>
          <p:nvPr/>
        </p:nvSpPr>
        <p:spPr>
          <a:xfrm>
            <a:off x="69933" y="5388732"/>
            <a:ext cx="2153556" cy="276999"/>
          </a:xfrm>
          <a:prstGeom prst="rect">
            <a:avLst/>
          </a:prstGeom>
          <a:noFill/>
        </p:spPr>
        <p:txBody>
          <a:bodyPr wrap="square" rtlCol="0">
            <a:spAutoFit/>
          </a:bodyPr>
          <a:lstStyle/>
          <a:p>
            <a:r>
              <a:rPr lang="en-IN" sz="1200" b="1" dirty="0">
                <a:solidFill>
                  <a:srgbClr val="3C2A23"/>
                </a:solidFill>
              </a:rPr>
              <a:t>Technical Literacy</a:t>
            </a:r>
            <a:endParaRPr lang="en-IN" sz="1200" b="1" dirty="0">
              <a:solidFill>
                <a:srgbClr val="3C2A23"/>
              </a:solidFill>
            </a:endParaRPr>
          </a:p>
        </p:txBody>
      </p:sp>
      <p:cxnSp>
        <p:nvCxnSpPr>
          <p:cNvPr id="26" name="Straight Connector 25"/>
          <p:cNvCxnSpPr/>
          <p:nvPr/>
        </p:nvCxnSpPr>
        <p:spPr>
          <a:xfrm>
            <a:off x="158114" y="5672490"/>
            <a:ext cx="20653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Flowchart: Connector 26"/>
          <p:cNvSpPr/>
          <p:nvPr/>
        </p:nvSpPr>
        <p:spPr>
          <a:xfrm>
            <a:off x="1985017" y="5645875"/>
            <a:ext cx="56410" cy="55802"/>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a:p>
        </p:txBody>
      </p:sp>
      <p:sp>
        <p:nvSpPr>
          <p:cNvPr id="28" name="TextBox 27"/>
          <p:cNvSpPr txBox="1"/>
          <p:nvPr/>
        </p:nvSpPr>
        <p:spPr>
          <a:xfrm>
            <a:off x="65461" y="5786703"/>
            <a:ext cx="2153556" cy="276999"/>
          </a:xfrm>
          <a:prstGeom prst="rect">
            <a:avLst/>
          </a:prstGeom>
          <a:noFill/>
        </p:spPr>
        <p:txBody>
          <a:bodyPr wrap="square" rtlCol="0">
            <a:spAutoFit/>
          </a:bodyPr>
          <a:lstStyle/>
          <a:p>
            <a:r>
              <a:rPr lang="en-IN" sz="1200" b="1" dirty="0">
                <a:solidFill>
                  <a:srgbClr val="3C2A23"/>
                </a:solidFill>
              </a:rPr>
              <a:t>Schedule constraints</a:t>
            </a:r>
            <a:endParaRPr lang="en-IN" sz="1200" b="1" dirty="0">
              <a:solidFill>
                <a:srgbClr val="3C2A23"/>
              </a:solidFill>
            </a:endParaRPr>
          </a:p>
        </p:txBody>
      </p:sp>
      <p:cxnSp>
        <p:nvCxnSpPr>
          <p:cNvPr id="29" name="Straight Connector 28"/>
          <p:cNvCxnSpPr/>
          <p:nvPr/>
        </p:nvCxnSpPr>
        <p:spPr>
          <a:xfrm>
            <a:off x="153641" y="6070461"/>
            <a:ext cx="20653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Flowchart: Connector 29"/>
          <p:cNvSpPr/>
          <p:nvPr/>
        </p:nvSpPr>
        <p:spPr>
          <a:xfrm>
            <a:off x="1932417" y="6042560"/>
            <a:ext cx="56410" cy="55802"/>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a:p>
        </p:txBody>
      </p:sp>
      <p:sp>
        <p:nvSpPr>
          <p:cNvPr id="31" name="TextBox 30"/>
          <p:cNvSpPr txBox="1"/>
          <p:nvPr/>
        </p:nvSpPr>
        <p:spPr>
          <a:xfrm>
            <a:off x="73531" y="6189224"/>
            <a:ext cx="2153556" cy="276999"/>
          </a:xfrm>
          <a:prstGeom prst="rect">
            <a:avLst/>
          </a:prstGeom>
          <a:noFill/>
        </p:spPr>
        <p:txBody>
          <a:bodyPr wrap="square" rtlCol="0">
            <a:spAutoFit/>
          </a:bodyPr>
          <a:lstStyle/>
          <a:p>
            <a:r>
              <a:rPr lang="en-IN" sz="1200" b="1" dirty="0">
                <a:solidFill>
                  <a:srgbClr val="3C2A23"/>
                </a:solidFill>
              </a:rPr>
              <a:t>Scale of expense</a:t>
            </a:r>
            <a:endParaRPr lang="en-IN" sz="1200" b="1" dirty="0">
              <a:solidFill>
                <a:srgbClr val="3C2A23"/>
              </a:solidFill>
            </a:endParaRPr>
          </a:p>
        </p:txBody>
      </p:sp>
      <p:cxnSp>
        <p:nvCxnSpPr>
          <p:cNvPr id="32" name="Straight Connector 31"/>
          <p:cNvCxnSpPr/>
          <p:nvPr/>
        </p:nvCxnSpPr>
        <p:spPr>
          <a:xfrm>
            <a:off x="161711" y="6472982"/>
            <a:ext cx="20653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Flowchart: Connector 33"/>
          <p:cNvSpPr/>
          <p:nvPr/>
        </p:nvSpPr>
        <p:spPr>
          <a:xfrm>
            <a:off x="1702574" y="6441409"/>
            <a:ext cx="56410" cy="55802"/>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a:p>
        </p:txBody>
      </p:sp>
      <p:sp>
        <p:nvSpPr>
          <p:cNvPr id="2" name="Rectangle 1"/>
          <p:cNvSpPr/>
          <p:nvPr/>
        </p:nvSpPr>
        <p:spPr>
          <a:xfrm>
            <a:off x="375904" y="42296"/>
            <a:ext cx="1704313" cy="523220"/>
          </a:xfrm>
          <a:prstGeom prst="rect">
            <a:avLst/>
          </a:prstGeom>
        </p:spPr>
        <p:txBody>
          <a:bodyPr wrap="none">
            <a:spAutoFit/>
          </a:bodyPr>
          <a:lstStyle/>
          <a:p>
            <a:r>
              <a:rPr lang="en-IN" sz="2800" b="1" dirty="0"/>
              <a:t>James J.</a:t>
            </a:r>
            <a:endParaRPr lang="en-IN" sz="2800" b="1" dirty="0"/>
          </a:p>
        </p:txBody>
      </p:sp>
      <p:sp>
        <p:nvSpPr>
          <p:cNvPr id="36" name="Rectangle 35"/>
          <p:cNvSpPr/>
          <p:nvPr/>
        </p:nvSpPr>
        <p:spPr>
          <a:xfrm>
            <a:off x="2560887" y="99402"/>
            <a:ext cx="939884" cy="338554"/>
          </a:xfrm>
          <a:prstGeom prst="rect">
            <a:avLst/>
          </a:prstGeom>
        </p:spPr>
        <p:txBody>
          <a:bodyPr wrap="square">
            <a:spAutoFit/>
          </a:bodyPr>
          <a:lstStyle/>
          <a:p>
            <a:r>
              <a:rPr lang="en-IN" sz="1600" b="1" dirty="0"/>
              <a:t>ABOUT</a:t>
            </a:r>
            <a:endParaRPr lang="en-IN" sz="1600" dirty="0"/>
          </a:p>
        </p:txBody>
      </p:sp>
      <p:sp>
        <p:nvSpPr>
          <p:cNvPr id="37" name="Rectangle 36"/>
          <p:cNvSpPr/>
          <p:nvPr/>
        </p:nvSpPr>
        <p:spPr>
          <a:xfrm>
            <a:off x="2499735" y="437956"/>
            <a:ext cx="5836176" cy="2492990"/>
          </a:xfrm>
          <a:prstGeom prst="rect">
            <a:avLst/>
          </a:prstGeom>
        </p:spPr>
        <p:txBody>
          <a:bodyPr wrap="square">
            <a:spAutoFit/>
          </a:bodyPr>
          <a:lstStyle/>
          <a:p>
            <a:pPr algn="just"/>
            <a:r>
              <a:rPr lang="en-US" sz="1200" dirty="0"/>
              <a:t>	</a:t>
            </a:r>
            <a:r>
              <a:rPr lang="en-US" sz="1200" dirty="0" smtClean="0"/>
              <a:t>James, a </a:t>
            </a:r>
            <a:r>
              <a:rPr lang="en-US" sz="1200" dirty="0"/>
              <a:t>25-year-old software engineer working </a:t>
            </a:r>
            <a:r>
              <a:rPr lang="en-US" sz="1200" dirty="0"/>
              <a:t>in a fast-paced urban environment</a:t>
            </a:r>
            <a:r>
              <a:rPr lang="en-US" sz="1200" dirty="0" smtClean="0"/>
              <a:t>. He has been living away from his home ever since his early 20’s. With </a:t>
            </a:r>
            <a:r>
              <a:rPr lang="en-US" sz="1200" dirty="0"/>
              <a:t>his busy </a:t>
            </a:r>
            <a:r>
              <a:rPr lang="en-US" sz="1200" dirty="0"/>
              <a:t>schedule and frequent long hours, </a:t>
            </a:r>
            <a:r>
              <a:rPr lang="en-US" sz="1200" dirty="0"/>
              <a:t>he relies </a:t>
            </a:r>
            <a:r>
              <a:rPr lang="en-US" sz="1200" dirty="0"/>
              <a:t>on food delivery services to save time on meal prep and enjoy the convenience of having food brought directly to </a:t>
            </a:r>
            <a:r>
              <a:rPr lang="en-US" sz="1200" dirty="0"/>
              <a:t>his door</a:t>
            </a:r>
            <a:r>
              <a:rPr lang="en-US" sz="1200" dirty="0"/>
              <a:t>. </a:t>
            </a:r>
            <a:r>
              <a:rPr lang="en-US" sz="1200" dirty="0"/>
              <a:t>James orders </a:t>
            </a:r>
            <a:r>
              <a:rPr lang="en-US" sz="1200" dirty="0"/>
              <a:t>food delivery several times a week and values efficiency, reliability, and an intuitive ordering process. H</a:t>
            </a:r>
            <a:r>
              <a:rPr lang="en-US" sz="1200" dirty="0"/>
              <a:t>e’s </a:t>
            </a:r>
            <a:r>
              <a:rPr lang="en-US" sz="1200" dirty="0"/>
              <a:t>tech-savvy but doesn’t want to spend extra time navigating between multiple apps to compare prices and delivery times. </a:t>
            </a:r>
            <a:r>
              <a:rPr lang="en-US" sz="1200" dirty="0"/>
              <a:t>He appreciates </a:t>
            </a:r>
            <a:r>
              <a:rPr lang="en-US" sz="1200" dirty="0"/>
              <a:t>a streamlined experience that lets </a:t>
            </a:r>
            <a:r>
              <a:rPr lang="en-US" sz="1200" dirty="0"/>
              <a:t>him quickly </a:t>
            </a:r>
            <a:r>
              <a:rPr lang="en-US" sz="1200" dirty="0"/>
              <a:t>find what </a:t>
            </a:r>
            <a:r>
              <a:rPr lang="en-US" sz="1200" dirty="0"/>
              <a:t>he wants</a:t>
            </a:r>
            <a:r>
              <a:rPr lang="en-US" sz="1200" dirty="0"/>
              <a:t>, select the best option, and get back to </a:t>
            </a:r>
            <a:r>
              <a:rPr lang="en-US" sz="1200" dirty="0"/>
              <a:t>his day </a:t>
            </a:r>
            <a:r>
              <a:rPr lang="en-US" sz="1200" dirty="0"/>
              <a:t>without disruptions</a:t>
            </a:r>
            <a:r>
              <a:rPr lang="en-US" sz="1200" dirty="0" smtClean="0"/>
              <a:t>.</a:t>
            </a:r>
          </a:p>
          <a:p>
            <a:pPr algn="just"/>
            <a:r>
              <a:rPr lang="en-US" sz="1200" dirty="0" smtClean="0"/>
              <a:t>James is usually tied to his desk major time of the day and only takes occasional breaks. These breaks are very short and he only gets a small window where he can use his cell-phone prior to the breaks. This is why James is frustrated about having to use 4-5 different food delivery apps every time he wants to have a meal.</a:t>
            </a:r>
          </a:p>
        </p:txBody>
      </p:sp>
      <p:sp>
        <p:nvSpPr>
          <p:cNvPr id="38" name="Rectangle 37"/>
          <p:cNvSpPr/>
          <p:nvPr/>
        </p:nvSpPr>
        <p:spPr>
          <a:xfrm>
            <a:off x="2560887" y="3186673"/>
            <a:ext cx="939884" cy="300082"/>
          </a:xfrm>
          <a:prstGeom prst="rect">
            <a:avLst/>
          </a:prstGeom>
        </p:spPr>
        <p:txBody>
          <a:bodyPr wrap="square">
            <a:spAutoFit/>
          </a:bodyPr>
          <a:lstStyle/>
          <a:p>
            <a:r>
              <a:rPr lang="en-IN" sz="1350" b="1" dirty="0"/>
              <a:t>NEEDS</a:t>
            </a:r>
            <a:endParaRPr lang="en-IN" sz="1350" b="1" dirty="0"/>
          </a:p>
        </p:txBody>
      </p:sp>
      <p:sp>
        <p:nvSpPr>
          <p:cNvPr id="39" name="Rectangle 38"/>
          <p:cNvSpPr/>
          <p:nvPr/>
        </p:nvSpPr>
        <p:spPr>
          <a:xfrm>
            <a:off x="2560887" y="3448313"/>
            <a:ext cx="5775024" cy="1569660"/>
          </a:xfrm>
          <a:prstGeom prst="rect">
            <a:avLst/>
          </a:prstGeom>
        </p:spPr>
        <p:txBody>
          <a:bodyPr wrap="square">
            <a:spAutoFit/>
          </a:bodyPr>
          <a:lstStyle/>
          <a:p>
            <a:pPr marL="214313" indent="-214313">
              <a:buFont typeface="Arial" panose="020B0604020202020204" pitchFamily="34" charset="0"/>
              <a:buChar char="•"/>
            </a:pPr>
            <a:r>
              <a:rPr lang="en-US" sz="1200" dirty="0"/>
              <a:t>A </a:t>
            </a:r>
            <a:r>
              <a:rPr lang="en-US" sz="1200" dirty="0"/>
              <a:t>quick way </a:t>
            </a:r>
            <a:r>
              <a:rPr lang="en-US" sz="1200" dirty="0"/>
              <a:t>to compare delivery times and prices across </a:t>
            </a:r>
            <a:r>
              <a:rPr lang="en-US" sz="1200" dirty="0" smtClean="0"/>
              <a:t>services</a:t>
            </a:r>
            <a:endParaRPr lang="en-US" sz="1200" dirty="0"/>
          </a:p>
          <a:p>
            <a:pPr marL="214313" indent="-214313">
              <a:buFont typeface="Arial" panose="020B0604020202020204" pitchFamily="34" charset="0"/>
              <a:buChar char="•"/>
            </a:pPr>
            <a:r>
              <a:rPr lang="en-US" sz="1200" dirty="0"/>
              <a:t>An intuitive, no-fuss app that remembers her preferences for faster </a:t>
            </a:r>
            <a:r>
              <a:rPr lang="en-US" sz="1200" dirty="0" smtClean="0"/>
              <a:t>reordering</a:t>
            </a:r>
            <a:endParaRPr lang="en-US" sz="1200" dirty="0"/>
          </a:p>
          <a:p>
            <a:pPr marL="214313" indent="-214313" algn="just">
              <a:buFont typeface="Arial" panose="020B0604020202020204" pitchFamily="34" charset="0"/>
              <a:buChar char="•"/>
            </a:pPr>
            <a:r>
              <a:rPr lang="en-US" sz="1200" dirty="0"/>
              <a:t>Reliable information </a:t>
            </a:r>
            <a:r>
              <a:rPr lang="en-US" sz="1200" dirty="0" smtClean="0"/>
              <a:t>about the delivery times for his orders</a:t>
            </a:r>
            <a:endParaRPr lang="en-US" sz="1200" dirty="0"/>
          </a:p>
          <a:p>
            <a:pPr marL="214313" indent="-214313">
              <a:buFont typeface="Arial" panose="020B0604020202020204" pitchFamily="34" charset="0"/>
              <a:buChar char="•"/>
            </a:pPr>
            <a:r>
              <a:rPr lang="en-IN" sz="1200" dirty="0" smtClean="0"/>
              <a:t>The app should be secure and not store sensitive information from his wallet</a:t>
            </a:r>
          </a:p>
          <a:p>
            <a:pPr marL="214313" indent="-214313">
              <a:buFont typeface="Arial" panose="020B0604020202020204" pitchFamily="34" charset="0"/>
              <a:buChar char="•"/>
            </a:pPr>
            <a:r>
              <a:rPr lang="en-IN" sz="1200" dirty="0" smtClean="0"/>
              <a:t>Needs a clutter free UI with a easy to navigate ordering mechanism</a:t>
            </a:r>
          </a:p>
          <a:p>
            <a:pPr marL="214313" indent="-214313">
              <a:buFont typeface="Arial" panose="020B0604020202020204" pitchFamily="34" charset="0"/>
              <a:buChar char="•"/>
            </a:pPr>
            <a:r>
              <a:rPr lang="en-IN" sz="1200" dirty="0" smtClean="0"/>
              <a:t>Does not want annoying advertisements in the application</a:t>
            </a:r>
          </a:p>
          <a:p>
            <a:pPr marL="214313" indent="-214313">
              <a:buFont typeface="Arial" panose="020B0604020202020204" pitchFamily="34" charset="0"/>
              <a:buChar char="•"/>
            </a:pPr>
            <a:endParaRPr lang="en-IN" sz="1200" dirty="0" smtClean="0"/>
          </a:p>
          <a:p>
            <a:pPr marL="214313" indent="-214313">
              <a:buFont typeface="Arial" panose="020B0604020202020204" pitchFamily="34" charset="0"/>
              <a:buChar char="•"/>
            </a:pPr>
            <a:endParaRPr lang="en-IN" sz="1200" dirty="0"/>
          </a:p>
        </p:txBody>
      </p:sp>
      <p:sp>
        <p:nvSpPr>
          <p:cNvPr id="42" name="Rectangle 41"/>
          <p:cNvSpPr/>
          <p:nvPr/>
        </p:nvSpPr>
        <p:spPr>
          <a:xfrm>
            <a:off x="2560884" y="4852981"/>
            <a:ext cx="1523433" cy="300082"/>
          </a:xfrm>
          <a:prstGeom prst="rect">
            <a:avLst/>
          </a:prstGeom>
        </p:spPr>
        <p:txBody>
          <a:bodyPr wrap="square">
            <a:spAutoFit/>
          </a:bodyPr>
          <a:lstStyle/>
          <a:p>
            <a:r>
              <a:rPr lang="en-IN" sz="1350" b="1" dirty="0"/>
              <a:t>PAIN POINTS</a:t>
            </a:r>
            <a:endParaRPr lang="en-IN" sz="1350" b="1" dirty="0"/>
          </a:p>
        </p:txBody>
      </p:sp>
      <p:sp>
        <p:nvSpPr>
          <p:cNvPr id="43" name="Rectangle 42"/>
          <p:cNvSpPr/>
          <p:nvPr/>
        </p:nvSpPr>
        <p:spPr>
          <a:xfrm>
            <a:off x="2560884" y="5147204"/>
            <a:ext cx="5775027" cy="1200329"/>
          </a:xfrm>
          <a:prstGeom prst="rect">
            <a:avLst/>
          </a:prstGeom>
        </p:spPr>
        <p:txBody>
          <a:bodyPr wrap="square">
            <a:spAutoFit/>
          </a:bodyPr>
          <a:lstStyle/>
          <a:p>
            <a:pPr marL="214313" indent="-214313">
              <a:buFont typeface="Arial" panose="020B0604020202020204" pitchFamily="34" charset="0"/>
              <a:buChar char="•"/>
            </a:pPr>
            <a:r>
              <a:rPr lang="en-IN" sz="1200" dirty="0"/>
              <a:t>Strict daily schedule </a:t>
            </a:r>
            <a:r>
              <a:rPr lang="en-IN" sz="1200" dirty="0" smtClean="0"/>
              <a:t>constraints</a:t>
            </a:r>
            <a:endParaRPr lang="en-IN" sz="1200" dirty="0"/>
          </a:p>
          <a:p>
            <a:pPr marL="214313" indent="-214313" algn="just">
              <a:buFont typeface="Arial" panose="020B0604020202020204" pitchFamily="34" charset="0"/>
              <a:buChar char="•"/>
            </a:pPr>
            <a:r>
              <a:rPr lang="en-IN" sz="1200" dirty="0"/>
              <a:t>Often short lunch-break and can’t waste time navigating between </a:t>
            </a:r>
            <a:r>
              <a:rPr lang="en-IN" sz="1200" dirty="0" smtClean="0"/>
              <a:t>apps</a:t>
            </a:r>
          </a:p>
          <a:p>
            <a:pPr marL="214313" indent="-214313" algn="just">
              <a:buFont typeface="Arial" panose="020B0604020202020204" pitchFamily="34" charset="0"/>
              <a:buChar char="•"/>
            </a:pPr>
            <a:r>
              <a:rPr lang="en-IN" sz="1200" dirty="0"/>
              <a:t>No single means to search for food items across multiple food delivery applications on the go</a:t>
            </a:r>
          </a:p>
          <a:p>
            <a:pPr marL="214313" indent="-214313" algn="just">
              <a:buFont typeface="Arial" panose="020B0604020202020204" pitchFamily="34" charset="0"/>
              <a:buChar char="•"/>
            </a:pPr>
            <a:r>
              <a:rPr lang="en-IN" sz="1200" dirty="0" smtClean="0"/>
              <a:t>Current applications have cluttered UI and unwanted pop-ups that waste time</a:t>
            </a:r>
          </a:p>
          <a:p>
            <a:pPr marL="214313" indent="-214313" algn="just">
              <a:buFont typeface="Arial" panose="020B0604020202020204" pitchFamily="34" charset="0"/>
              <a:buChar char="•"/>
            </a:pPr>
            <a:r>
              <a:rPr lang="en-IN" sz="1200" dirty="0" smtClean="0"/>
              <a:t>Difficult to order in 2-3 clicks, no re-order last meal option available in all apps</a:t>
            </a:r>
            <a:endParaRPr lang="en-IN" sz="1200" dirty="0"/>
          </a:p>
        </p:txBody>
      </p:sp>
      <p:sp>
        <p:nvSpPr>
          <p:cNvPr id="35" name="TextBox 34"/>
          <p:cNvSpPr txBox="1"/>
          <p:nvPr/>
        </p:nvSpPr>
        <p:spPr>
          <a:xfrm>
            <a:off x="88957" y="4134447"/>
            <a:ext cx="2262255" cy="600164"/>
          </a:xfrm>
          <a:prstGeom prst="rect">
            <a:avLst/>
          </a:prstGeom>
          <a:noFill/>
        </p:spPr>
        <p:txBody>
          <a:bodyPr wrap="square" rtlCol="0">
            <a:spAutoFit/>
          </a:bodyPr>
          <a:lstStyle/>
          <a:p>
            <a:r>
              <a:rPr lang="en-IN" sz="1100" b="1" dirty="0" smtClean="0">
                <a:solidFill>
                  <a:srgbClr val="3C2A23"/>
                </a:solidFill>
              </a:rPr>
              <a:t>Works full-time daily, tech-savvy, introvert, enjoys eating alone </a:t>
            </a:r>
            <a:endParaRPr lang="en-IN" sz="1100" b="1" dirty="0">
              <a:solidFill>
                <a:srgbClr val="3C2A23"/>
              </a:solidFill>
            </a:endParaRPr>
          </a:p>
        </p:txBody>
      </p:sp>
    </p:spTree>
    <p:extLst>
      <p:ext uri="{BB962C8B-B14F-4D97-AF65-F5344CB8AC3E}">
        <p14:creationId xmlns:p14="http://schemas.microsoft.com/office/powerpoint/2010/main" val="37908322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0800000">
            <a:off x="1" y="0"/>
            <a:ext cx="9151424" cy="6858000"/>
          </a:xfrm>
          <a:prstGeom prst="rect">
            <a:avLst/>
          </a:prstGeom>
        </p:spPr>
      </p:pic>
      <p:grpSp>
        <p:nvGrpSpPr>
          <p:cNvPr id="3" name="Group 2"/>
          <p:cNvGrpSpPr/>
          <p:nvPr/>
        </p:nvGrpSpPr>
        <p:grpSpPr>
          <a:xfrm>
            <a:off x="86911" y="2813448"/>
            <a:ext cx="2245202" cy="1405132"/>
            <a:chOff x="86911" y="3241509"/>
            <a:chExt cx="2245202" cy="864646"/>
          </a:xfrm>
        </p:grpSpPr>
        <p:sp>
          <p:nvSpPr>
            <p:cNvPr id="8" name="TextBox 7"/>
            <p:cNvSpPr txBox="1"/>
            <p:nvPr/>
          </p:nvSpPr>
          <p:spPr>
            <a:xfrm>
              <a:off x="94888" y="3241509"/>
              <a:ext cx="1021532" cy="189390"/>
            </a:xfrm>
            <a:prstGeom prst="rect">
              <a:avLst/>
            </a:prstGeom>
            <a:noFill/>
          </p:spPr>
          <p:txBody>
            <a:bodyPr wrap="square" rtlCol="0">
              <a:spAutoFit/>
            </a:bodyPr>
            <a:lstStyle/>
            <a:p>
              <a:r>
                <a:rPr lang="en-IN" sz="1400" b="1" dirty="0" smtClean="0">
                  <a:solidFill>
                    <a:srgbClr val="3C2A23"/>
                  </a:solidFill>
                </a:rPr>
                <a:t>AGE:</a:t>
              </a:r>
              <a:endParaRPr lang="en-IN" sz="1400" b="1" dirty="0">
                <a:solidFill>
                  <a:srgbClr val="3C2A23"/>
                </a:solidFill>
              </a:endParaRPr>
            </a:p>
          </p:txBody>
        </p:sp>
        <p:sp>
          <p:nvSpPr>
            <p:cNvPr id="9" name="TextBox 8"/>
            <p:cNvSpPr txBox="1"/>
            <p:nvPr/>
          </p:nvSpPr>
          <p:spPr>
            <a:xfrm>
              <a:off x="94888" y="3472342"/>
              <a:ext cx="1021532" cy="321962"/>
            </a:xfrm>
            <a:prstGeom prst="rect">
              <a:avLst/>
            </a:prstGeom>
            <a:noFill/>
          </p:spPr>
          <p:txBody>
            <a:bodyPr wrap="square" rtlCol="0">
              <a:spAutoFit/>
            </a:bodyPr>
            <a:lstStyle/>
            <a:p>
              <a:r>
                <a:rPr lang="en-IN" sz="1400" b="1" dirty="0" smtClean="0">
                  <a:solidFill>
                    <a:srgbClr val="3C2A23"/>
                  </a:solidFill>
                </a:rPr>
                <a:t>ROLE:</a:t>
              </a:r>
              <a:r>
                <a:rPr lang="en-IN" sz="1400" b="1" dirty="0">
                  <a:solidFill>
                    <a:srgbClr val="3C2A23"/>
                  </a:solidFill>
                </a:rPr>
                <a:t>	</a:t>
              </a:r>
              <a:endParaRPr lang="en-IN" sz="1400" b="1" dirty="0">
                <a:solidFill>
                  <a:srgbClr val="3C2A23"/>
                </a:solidFill>
              </a:endParaRPr>
            </a:p>
          </p:txBody>
        </p:sp>
        <p:sp>
          <p:nvSpPr>
            <p:cNvPr id="10" name="TextBox 9"/>
            <p:cNvSpPr txBox="1"/>
            <p:nvPr/>
          </p:nvSpPr>
          <p:spPr>
            <a:xfrm>
              <a:off x="86911" y="3784192"/>
              <a:ext cx="1141697" cy="321963"/>
            </a:xfrm>
            <a:prstGeom prst="rect">
              <a:avLst/>
            </a:prstGeom>
            <a:noFill/>
          </p:spPr>
          <p:txBody>
            <a:bodyPr wrap="square" rtlCol="0">
              <a:spAutoFit/>
            </a:bodyPr>
            <a:lstStyle/>
            <a:p>
              <a:r>
                <a:rPr lang="en-IN" sz="1400" b="1" dirty="0" smtClean="0">
                  <a:solidFill>
                    <a:srgbClr val="3C2A23"/>
                  </a:solidFill>
                </a:rPr>
                <a:t>LOCALITY:</a:t>
              </a:r>
              <a:r>
                <a:rPr lang="en-IN" sz="1400" b="1" dirty="0">
                  <a:solidFill>
                    <a:srgbClr val="3C2A23"/>
                  </a:solidFill>
                </a:rPr>
                <a:t>	</a:t>
              </a:r>
              <a:endParaRPr lang="en-IN" sz="1400" b="1" dirty="0">
                <a:solidFill>
                  <a:srgbClr val="3C2A23"/>
                </a:solidFill>
              </a:endParaRPr>
            </a:p>
          </p:txBody>
        </p:sp>
        <p:sp>
          <p:nvSpPr>
            <p:cNvPr id="12" name="TextBox 11"/>
            <p:cNvSpPr txBox="1"/>
            <p:nvPr/>
          </p:nvSpPr>
          <p:spPr>
            <a:xfrm>
              <a:off x="1299948" y="3241509"/>
              <a:ext cx="1021532" cy="189390"/>
            </a:xfrm>
            <a:prstGeom prst="rect">
              <a:avLst/>
            </a:prstGeom>
            <a:noFill/>
          </p:spPr>
          <p:txBody>
            <a:bodyPr wrap="square" rtlCol="0">
              <a:spAutoFit/>
            </a:bodyPr>
            <a:lstStyle/>
            <a:p>
              <a:pPr algn="r"/>
              <a:r>
                <a:rPr lang="en-IN" sz="1400" b="1" dirty="0" smtClean="0">
                  <a:solidFill>
                    <a:srgbClr val="3C2A23"/>
                  </a:solidFill>
                </a:rPr>
                <a:t>21</a:t>
              </a:r>
              <a:endParaRPr lang="en-IN" sz="1400" b="1" dirty="0">
                <a:solidFill>
                  <a:srgbClr val="3C2A23"/>
                </a:solidFill>
              </a:endParaRPr>
            </a:p>
          </p:txBody>
        </p:sp>
        <p:sp>
          <p:nvSpPr>
            <p:cNvPr id="14" name="TextBox 13"/>
            <p:cNvSpPr txBox="1"/>
            <p:nvPr/>
          </p:nvSpPr>
          <p:spPr>
            <a:xfrm>
              <a:off x="797442" y="3470910"/>
              <a:ext cx="1534671" cy="321963"/>
            </a:xfrm>
            <a:prstGeom prst="rect">
              <a:avLst/>
            </a:prstGeom>
            <a:noFill/>
          </p:spPr>
          <p:txBody>
            <a:bodyPr wrap="square" rtlCol="0">
              <a:spAutoFit/>
            </a:bodyPr>
            <a:lstStyle/>
            <a:p>
              <a:pPr algn="r"/>
              <a:r>
                <a:rPr lang="en-IN" sz="1400" b="1" dirty="0" smtClean="0">
                  <a:solidFill>
                    <a:srgbClr val="3C2A23"/>
                  </a:solidFill>
                </a:rPr>
                <a:t>Junior College Student</a:t>
              </a:r>
              <a:endParaRPr lang="en-IN" sz="1400" b="1" dirty="0">
                <a:solidFill>
                  <a:srgbClr val="3C2A23"/>
                </a:solidFill>
              </a:endParaRPr>
            </a:p>
          </p:txBody>
        </p:sp>
        <p:sp>
          <p:nvSpPr>
            <p:cNvPr id="15" name="TextBox 14"/>
            <p:cNvSpPr txBox="1"/>
            <p:nvPr/>
          </p:nvSpPr>
          <p:spPr>
            <a:xfrm>
              <a:off x="1264341" y="3773328"/>
              <a:ext cx="1057139" cy="321962"/>
            </a:xfrm>
            <a:prstGeom prst="rect">
              <a:avLst/>
            </a:prstGeom>
            <a:noFill/>
          </p:spPr>
          <p:txBody>
            <a:bodyPr wrap="square" rtlCol="0">
              <a:spAutoFit/>
            </a:bodyPr>
            <a:lstStyle/>
            <a:p>
              <a:pPr algn="r"/>
              <a:r>
                <a:rPr lang="en-IN" sz="1400" b="1" dirty="0" smtClean="0">
                  <a:solidFill>
                    <a:srgbClr val="3C2A23"/>
                  </a:solidFill>
                </a:rPr>
                <a:t>Urban </a:t>
              </a:r>
              <a:r>
                <a:rPr lang="en-IN" sz="1400" b="1" dirty="0">
                  <a:solidFill>
                    <a:srgbClr val="3C2A23"/>
                  </a:solidFill>
                </a:rPr>
                <a:t>City</a:t>
              </a:r>
              <a:endParaRPr lang="en-IN" sz="1400" b="1" dirty="0">
                <a:solidFill>
                  <a:srgbClr val="3C2A23"/>
                </a:solidFill>
              </a:endParaRPr>
            </a:p>
          </p:txBody>
        </p:sp>
      </p:grpSp>
      <p:sp>
        <p:nvSpPr>
          <p:cNvPr id="17" name="Rectangle 16"/>
          <p:cNvSpPr/>
          <p:nvPr/>
        </p:nvSpPr>
        <p:spPr>
          <a:xfrm>
            <a:off x="109477" y="4378160"/>
            <a:ext cx="2241736" cy="2232660"/>
          </a:xfrm>
          <a:prstGeom prst="rect">
            <a:avLst/>
          </a:prstGeom>
          <a:gradFill>
            <a:gsLst>
              <a:gs pos="0">
                <a:srgbClr val="E83B3B"/>
              </a:gs>
              <a:gs pos="25000">
                <a:schemeClr val="accent2">
                  <a:lumMod val="97000"/>
                  <a:lumOff val="3000"/>
                </a:schemeClr>
              </a:gs>
              <a:gs pos="90000">
                <a:schemeClr val="accent2">
                  <a:lumMod val="60000"/>
                  <a:lumOff val="40000"/>
                  <a:alpha val="10000"/>
                </a:schemeClr>
              </a:gs>
            </a:gsLst>
            <a:lin ang="16200000" scaled="1"/>
          </a:gradFill>
          <a:ln>
            <a:noFill/>
          </a:ln>
          <a:effectLst>
            <a:outerShdw blurRad="101600" dist="50800" dir="5400000" algn="ctr" rotWithShape="0">
              <a:srgbClr val="000000">
                <a:alpha val="3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a:p>
        </p:txBody>
      </p:sp>
      <p:sp>
        <p:nvSpPr>
          <p:cNvPr id="18" name="TextBox 17"/>
          <p:cNvSpPr txBox="1"/>
          <p:nvPr/>
        </p:nvSpPr>
        <p:spPr>
          <a:xfrm>
            <a:off x="73744" y="4680610"/>
            <a:ext cx="1511216" cy="523220"/>
          </a:xfrm>
          <a:prstGeom prst="rect">
            <a:avLst/>
          </a:prstGeom>
          <a:noFill/>
        </p:spPr>
        <p:txBody>
          <a:bodyPr wrap="square" rtlCol="0">
            <a:spAutoFit/>
          </a:bodyPr>
          <a:lstStyle/>
          <a:p>
            <a:r>
              <a:rPr lang="en-IN" sz="1400" b="1" dirty="0">
                <a:solidFill>
                  <a:srgbClr val="3C2A23"/>
                </a:solidFill>
              </a:rPr>
              <a:t>KEY METRICS	</a:t>
            </a:r>
            <a:endParaRPr lang="en-IN" sz="1400" b="1" dirty="0">
              <a:solidFill>
                <a:srgbClr val="3C2A23"/>
              </a:solidFill>
            </a:endParaRPr>
          </a:p>
        </p:txBody>
      </p:sp>
      <p:sp>
        <p:nvSpPr>
          <p:cNvPr id="19" name="TextBox 18"/>
          <p:cNvSpPr txBox="1"/>
          <p:nvPr/>
        </p:nvSpPr>
        <p:spPr>
          <a:xfrm>
            <a:off x="65461" y="4989482"/>
            <a:ext cx="2285752" cy="276999"/>
          </a:xfrm>
          <a:prstGeom prst="rect">
            <a:avLst/>
          </a:prstGeom>
          <a:noFill/>
        </p:spPr>
        <p:txBody>
          <a:bodyPr wrap="square" rtlCol="0">
            <a:spAutoFit/>
          </a:bodyPr>
          <a:lstStyle/>
          <a:p>
            <a:r>
              <a:rPr lang="en-IN" sz="1200" b="1" dirty="0">
                <a:solidFill>
                  <a:srgbClr val="3C2A23"/>
                </a:solidFill>
              </a:rPr>
              <a:t>Socioeconomic Position</a:t>
            </a:r>
            <a:endParaRPr lang="en-IN" sz="1200" b="1" dirty="0">
              <a:solidFill>
                <a:srgbClr val="3C2A23"/>
              </a:solidFill>
            </a:endParaRPr>
          </a:p>
        </p:txBody>
      </p:sp>
      <p:cxnSp>
        <p:nvCxnSpPr>
          <p:cNvPr id="23" name="Straight Connector 22"/>
          <p:cNvCxnSpPr/>
          <p:nvPr/>
        </p:nvCxnSpPr>
        <p:spPr>
          <a:xfrm>
            <a:off x="161924" y="5276901"/>
            <a:ext cx="20653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Flowchart: Connector 23"/>
          <p:cNvSpPr/>
          <p:nvPr/>
        </p:nvSpPr>
        <p:spPr>
          <a:xfrm>
            <a:off x="986294" y="5246625"/>
            <a:ext cx="56410" cy="55802"/>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a:p>
        </p:txBody>
      </p:sp>
      <p:sp>
        <p:nvSpPr>
          <p:cNvPr id="25" name="TextBox 24"/>
          <p:cNvSpPr txBox="1"/>
          <p:nvPr/>
        </p:nvSpPr>
        <p:spPr>
          <a:xfrm>
            <a:off x="69933" y="5388732"/>
            <a:ext cx="2153556" cy="276999"/>
          </a:xfrm>
          <a:prstGeom prst="rect">
            <a:avLst/>
          </a:prstGeom>
          <a:noFill/>
        </p:spPr>
        <p:txBody>
          <a:bodyPr wrap="square" rtlCol="0">
            <a:spAutoFit/>
          </a:bodyPr>
          <a:lstStyle/>
          <a:p>
            <a:r>
              <a:rPr lang="en-IN" sz="1200" b="1" dirty="0">
                <a:solidFill>
                  <a:srgbClr val="3C2A23"/>
                </a:solidFill>
              </a:rPr>
              <a:t>Technical Literacy</a:t>
            </a:r>
            <a:endParaRPr lang="en-IN" sz="1200" b="1" dirty="0">
              <a:solidFill>
                <a:srgbClr val="3C2A23"/>
              </a:solidFill>
            </a:endParaRPr>
          </a:p>
        </p:txBody>
      </p:sp>
      <p:cxnSp>
        <p:nvCxnSpPr>
          <p:cNvPr id="26" name="Straight Connector 25"/>
          <p:cNvCxnSpPr/>
          <p:nvPr/>
        </p:nvCxnSpPr>
        <p:spPr>
          <a:xfrm>
            <a:off x="158114" y="5672490"/>
            <a:ext cx="20653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Flowchart: Connector 26"/>
          <p:cNvSpPr/>
          <p:nvPr/>
        </p:nvSpPr>
        <p:spPr>
          <a:xfrm>
            <a:off x="1847857" y="5645875"/>
            <a:ext cx="56410" cy="55802"/>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a:p>
        </p:txBody>
      </p:sp>
      <p:sp>
        <p:nvSpPr>
          <p:cNvPr id="28" name="TextBox 27"/>
          <p:cNvSpPr txBox="1"/>
          <p:nvPr/>
        </p:nvSpPr>
        <p:spPr>
          <a:xfrm>
            <a:off x="65461" y="5786703"/>
            <a:ext cx="2153556" cy="276999"/>
          </a:xfrm>
          <a:prstGeom prst="rect">
            <a:avLst/>
          </a:prstGeom>
          <a:noFill/>
        </p:spPr>
        <p:txBody>
          <a:bodyPr wrap="square" rtlCol="0">
            <a:spAutoFit/>
          </a:bodyPr>
          <a:lstStyle/>
          <a:p>
            <a:r>
              <a:rPr lang="en-IN" sz="1200" b="1" dirty="0">
                <a:solidFill>
                  <a:srgbClr val="3C2A23"/>
                </a:solidFill>
              </a:rPr>
              <a:t>Schedule constraints</a:t>
            </a:r>
            <a:endParaRPr lang="en-IN" sz="1200" b="1" dirty="0">
              <a:solidFill>
                <a:srgbClr val="3C2A23"/>
              </a:solidFill>
            </a:endParaRPr>
          </a:p>
        </p:txBody>
      </p:sp>
      <p:cxnSp>
        <p:nvCxnSpPr>
          <p:cNvPr id="29" name="Straight Connector 28"/>
          <p:cNvCxnSpPr/>
          <p:nvPr/>
        </p:nvCxnSpPr>
        <p:spPr>
          <a:xfrm>
            <a:off x="153641" y="6070461"/>
            <a:ext cx="20653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Flowchart: Connector 29"/>
          <p:cNvSpPr/>
          <p:nvPr/>
        </p:nvSpPr>
        <p:spPr>
          <a:xfrm>
            <a:off x="1414257" y="6042560"/>
            <a:ext cx="56410" cy="55802"/>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a:p>
        </p:txBody>
      </p:sp>
      <p:sp>
        <p:nvSpPr>
          <p:cNvPr id="31" name="TextBox 30"/>
          <p:cNvSpPr txBox="1"/>
          <p:nvPr/>
        </p:nvSpPr>
        <p:spPr>
          <a:xfrm>
            <a:off x="73531" y="6189224"/>
            <a:ext cx="2153556" cy="276999"/>
          </a:xfrm>
          <a:prstGeom prst="rect">
            <a:avLst/>
          </a:prstGeom>
          <a:noFill/>
        </p:spPr>
        <p:txBody>
          <a:bodyPr wrap="square" rtlCol="0">
            <a:spAutoFit/>
          </a:bodyPr>
          <a:lstStyle/>
          <a:p>
            <a:r>
              <a:rPr lang="en-IN" sz="1200" b="1" dirty="0">
                <a:solidFill>
                  <a:srgbClr val="3C2A23"/>
                </a:solidFill>
              </a:rPr>
              <a:t>Scale of expense</a:t>
            </a:r>
            <a:endParaRPr lang="en-IN" sz="1200" b="1" dirty="0">
              <a:solidFill>
                <a:srgbClr val="3C2A23"/>
              </a:solidFill>
            </a:endParaRPr>
          </a:p>
        </p:txBody>
      </p:sp>
      <p:cxnSp>
        <p:nvCxnSpPr>
          <p:cNvPr id="32" name="Straight Connector 31"/>
          <p:cNvCxnSpPr/>
          <p:nvPr/>
        </p:nvCxnSpPr>
        <p:spPr>
          <a:xfrm>
            <a:off x="161711" y="6472982"/>
            <a:ext cx="20653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Flowchart: Connector 33"/>
          <p:cNvSpPr/>
          <p:nvPr/>
        </p:nvSpPr>
        <p:spPr>
          <a:xfrm>
            <a:off x="1077734" y="6441409"/>
            <a:ext cx="56410" cy="55802"/>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a:p>
        </p:txBody>
      </p:sp>
      <p:sp>
        <p:nvSpPr>
          <p:cNvPr id="2" name="Rectangle 1"/>
          <p:cNvSpPr/>
          <p:nvPr/>
        </p:nvSpPr>
        <p:spPr>
          <a:xfrm>
            <a:off x="375904" y="42296"/>
            <a:ext cx="1555811" cy="523220"/>
          </a:xfrm>
          <a:prstGeom prst="rect">
            <a:avLst/>
          </a:prstGeom>
        </p:spPr>
        <p:txBody>
          <a:bodyPr wrap="none">
            <a:spAutoFit/>
          </a:bodyPr>
          <a:lstStyle/>
          <a:p>
            <a:r>
              <a:rPr lang="en-IN" sz="2800" b="1" dirty="0" smtClean="0"/>
              <a:t>Taara S.</a:t>
            </a:r>
            <a:endParaRPr lang="en-IN" sz="2800" b="1" dirty="0"/>
          </a:p>
        </p:txBody>
      </p:sp>
      <p:sp>
        <p:nvSpPr>
          <p:cNvPr id="36" name="Rectangle 35"/>
          <p:cNvSpPr/>
          <p:nvPr/>
        </p:nvSpPr>
        <p:spPr>
          <a:xfrm>
            <a:off x="2560887" y="99402"/>
            <a:ext cx="939884" cy="338554"/>
          </a:xfrm>
          <a:prstGeom prst="rect">
            <a:avLst/>
          </a:prstGeom>
        </p:spPr>
        <p:txBody>
          <a:bodyPr wrap="square">
            <a:spAutoFit/>
          </a:bodyPr>
          <a:lstStyle/>
          <a:p>
            <a:r>
              <a:rPr lang="en-IN" sz="1600" b="1" dirty="0"/>
              <a:t>ABOUT</a:t>
            </a:r>
            <a:endParaRPr lang="en-IN" sz="1600" dirty="0"/>
          </a:p>
        </p:txBody>
      </p:sp>
      <p:sp>
        <p:nvSpPr>
          <p:cNvPr id="37" name="Rectangle 36"/>
          <p:cNvSpPr/>
          <p:nvPr/>
        </p:nvSpPr>
        <p:spPr>
          <a:xfrm>
            <a:off x="2499735" y="437956"/>
            <a:ext cx="5836176" cy="2677656"/>
          </a:xfrm>
          <a:prstGeom prst="rect">
            <a:avLst/>
          </a:prstGeom>
        </p:spPr>
        <p:txBody>
          <a:bodyPr wrap="square">
            <a:spAutoFit/>
          </a:bodyPr>
          <a:lstStyle/>
          <a:p>
            <a:pPr algn="just"/>
            <a:r>
              <a:rPr lang="en-US" sz="1200" dirty="0"/>
              <a:t>	Taara </a:t>
            </a:r>
            <a:r>
              <a:rPr lang="en-US" sz="1200" dirty="0" smtClean="0"/>
              <a:t>is 21, currently a college </a:t>
            </a:r>
            <a:r>
              <a:rPr lang="en-US" sz="1200" dirty="0"/>
              <a:t>student </a:t>
            </a:r>
            <a:r>
              <a:rPr lang="en-US" sz="1200" dirty="0" smtClean="0"/>
              <a:t>in her junior year. She is actively juggling </a:t>
            </a:r>
            <a:r>
              <a:rPr lang="en-US" sz="1200" dirty="0"/>
              <a:t>classes, study sessions, and a part-time job. Living off-campus with a few roommates, she often turns to food delivery for quick meals between her packed schedule. When she’s not studying or hanging out with friends, Taara enjoys exploring local food options and trying new places. She prefers apps that make life easier without too much complicated workflows. For her, food delivery is about convenience, cost-saving and flexibility, fitting seamlessly into his busy college life. The cost aspect is one of the most important as she needs to manage her finances smartly while also saving as much as possible</a:t>
            </a:r>
            <a:r>
              <a:rPr lang="en-US" sz="1200" dirty="0" smtClean="0"/>
              <a:t>. Since she is working part-time jobs that are not as high paying, she needs to actively manage her budget and make sure that she can save as much as possible. None the less, she is passionate about trying variety of food items and wants to explore varied variety of food daily. She is also vegan that makes it frustrating for her to set the preference every time in the food delivery apps she uses daily.</a:t>
            </a:r>
            <a:endParaRPr lang="en-IN" sz="1200" dirty="0"/>
          </a:p>
        </p:txBody>
      </p:sp>
      <p:sp>
        <p:nvSpPr>
          <p:cNvPr id="38" name="Rectangle 37"/>
          <p:cNvSpPr/>
          <p:nvPr/>
        </p:nvSpPr>
        <p:spPr>
          <a:xfrm>
            <a:off x="2560887" y="3186673"/>
            <a:ext cx="939884" cy="300082"/>
          </a:xfrm>
          <a:prstGeom prst="rect">
            <a:avLst/>
          </a:prstGeom>
        </p:spPr>
        <p:txBody>
          <a:bodyPr wrap="square">
            <a:spAutoFit/>
          </a:bodyPr>
          <a:lstStyle/>
          <a:p>
            <a:r>
              <a:rPr lang="en-IN" sz="1350" b="1" dirty="0"/>
              <a:t>NEEDS</a:t>
            </a:r>
            <a:endParaRPr lang="en-IN" sz="1350" b="1" dirty="0"/>
          </a:p>
        </p:txBody>
      </p:sp>
      <p:sp>
        <p:nvSpPr>
          <p:cNvPr id="39" name="Rectangle 38"/>
          <p:cNvSpPr/>
          <p:nvPr/>
        </p:nvSpPr>
        <p:spPr>
          <a:xfrm>
            <a:off x="2560887" y="3448313"/>
            <a:ext cx="5775024" cy="1384995"/>
          </a:xfrm>
          <a:prstGeom prst="rect">
            <a:avLst/>
          </a:prstGeom>
        </p:spPr>
        <p:txBody>
          <a:bodyPr wrap="square">
            <a:spAutoFit/>
          </a:bodyPr>
          <a:lstStyle/>
          <a:p>
            <a:pPr marL="214313" indent="-214313">
              <a:buFont typeface="Arial" panose="020B0604020202020204" pitchFamily="34" charset="0"/>
              <a:buChar char="•"/>
            </a:pPr>
            <a:r>
              <a:rPr lang="en-US" sz="1200" dirty="0"/>
              <a:t>Easy comparison of prices and finding the best </a:t>
            </a:r>
            <a:r>
              <a:rPr lang="en-US" sz="1200" dirty="0" smtClean="0"/>
              <a:t>deals on multiple apps</a:t>
            </a:r>
            <a:endParaRPr lang="en-US" sz="1200" dirty="0"/>
          </a:p>
          <a:p>
            <a:pPr marL="214313" indent="-214313">
              <a:buFont typeface="Arial" panose="020B0604020202020204" pitchFamily="34" charset="0"/>
              <a:buChar char="•"/>
            </a:pPr>
            <a:r>
              <a:rPr lang="en-US" sz="1200" dirty="0"/>
              <a:t>A free version of the app with ads, but also </a:t>
            </a:r>
            <a:r>
              <a:rPr lang="en-US" sz="1200" dirty="0" smtClean="0"/>
              <a:t>open to </a:t>
            </a:r>
            <a:r>
              <a:rPr lang="en-US" sz="1200" dirty="0"/>
              <a:t>pay a small fee for an ad-free </a:t>
            </a:r>
            <a:r>
              <a:rPr lang="en-US" sz="1200" dirty="0" smtClean="0"/>
              <a:t>version if affordable</a:t>
            </a:r>
            <a:endParaRPr lang="en-US" sz="1200" dirty="0"/>
          </a:p>
          <a:p>
            <a:pPr marL="214313" indent="-214313">
              <a:buFont typeface="Arial" panose="020B0604020202020204" pitchFamily="34" charset="0"/>
              <a:buChar char="•"/>
            </a:pPr>
            <a:r>
              <a:rPr lang="en-US" sz="1200" dirty="0"/>
              <a:t>Push notifications on the phone when discounts or student-specific promotions are </a:t>
            </a:r>
            <a:r>
              <a:rPr lang="en-US" sz="1200" dirty="0" smtClean="0"/>
              <a:t>available</a:t>
            </a:r>
          </a:p>
          <a:p>
            <a:pPr marL="214313" indent="-214313">
              <a:buFont typeface="Arial" panose="020B0604020202020204" pitchFamily="34" charset="0"/>
              <a:buChar char="•"/>
            </a:pPr>
            <a:r>
              <a:rPr lang="en-US" sz="1200" dirty="0" smtClean="0"/>
              <a:t>She wants the app to remember her preference (vegan) friendly options only</a:t>
            </a:r>
          </a:p>
          <a:p>
            <a:pPr marL="214313" indent="-214313">
              <a:buFont typeface="Arial" panose="020B0604020202020204" pitchFamily="34" charset="0"/>
              <a:buChar char="•"/>
            </a:pPr>
            <a:r>
              <a:rPr lang="en-US" sz="1200" dirty="0" smtClean="0"/>
              <a:t>She absolutely needs a intuitive and clean UI to compare quickly on the go</a:t>
            </a:r>
            <a:endParaRPr lang="en-IN" sz="1200" dirty="0"/>
          </a:p>
        </p:txBody>
      </p:sp>
      <p:sp>
        <p:nvSpPr>
          <p:cNvPr id="42" name="Rectangle 41"/>
          <p:cNvSpPr/>
          <p:nvPr/>
        </p:nvSpPr>
        <p:spPr>
          <a:xfrm>
            <a:off x="2560884" y="4852981"/>
            <a:ext cx="1523433" cy="300082"/>
          </a:xfrm>
          <a:prstGeom prst="rect">
            <a:avLst/>
          </a:prstGeom>
        </p:spPr>
        <p:txBody>
          <a:bodyPr wrap="square">
            <a:spAutoFit/>
          </a:bodyPr>
          <a:lstStyle/>
          <a:p>
            <a:r>
              <a:rPr lang="en-IN" sz="1350" b="1" dirty="0"/>
              <a:t>PAIN POINTS</a:t>
            </a:r>
            <a:endParaRPr lang="en-IN" sz="1350" b="1" dirty="0"/>
          </a:p>
        </p:txBody>
      </p:sp>
      <p:sp>
        <p:nvSpPr>
          <p:cNvPr id="43" name="Rectangle 42"/>
          <p:cNvSpPr/>
          <p:nvPr/>
        </p:nvSpPr>
        <p:spPr>
          <a:xfrm>
            <a:off x="2560884" y="5147204"/>
            <a:ext cx="5775027" cy="1200329"/>
          </a:xfrm>
          <a:prstGeom prst="rect">
            <a:avLst/>
          </a:prstGeom>
        </p:spPr>
        <p:txBody>
          <a:bodyPr wrap="square">
            <a:spAutoFit/>
          </a:bodyPr>
          <a:lstStyle/>
          <a:p>
            <a:pPr marL="214313" indent="-214313">
              <a:buFont typeface="Arial" panose="020B0604020202020204" pitchFamily="34" charset="0"/>
              <a:buChar char="•"/>
            </a:pPr>
            <a:r>
              <a:rPr lang="en-US" sz="1200" dirty="0" smtClean="0"/>
              <a:t>Cannot find </a:t>
            </a:r>
            <a:r>
              <a:rPr lang="en-US" sz="1200" dirty="0"/>
              <a:t>the cheapest delivery options </a:t>
            </a:r>
            <a:r>
              <a:rPr lang="en-US" sz="1200" dirty="0" smtClean="0"/>
              <a:t>quickly in one place</a:t>
            </a:r>
            <a:endParaRPr lang="en-IN" sz="1200" dirty="0"/>
          </a:p>
          <a:p>
            <a:pPr marL="214313" indent="-214313">
              <a:buFont typeface="Arial" panose="020B0604020202020204" pitchFamily="34" charset="0"/>
              <a:buChar char="•"/>
            </a:pPr>
            <a:r>
              <a:rPr lang="en-US" sz="1200" dirty="0" smtClean="0"/>
              <a:t>Different platforms have different promo code options and cannot check one by one for every platform</a:t>
            </a:r>
          </a:p>
          <a:p>
            <a:pPr marL="214313" indent="-214313">
              <a:buFont typeface="Arial" panose="020B0604020202020204" pitchFamily="34" charset="0"/>
              <a:buChar char="•"/>
            </a:pPr>
            <a:r>
              <a:rPr lang="en-US" sz="1200" dirty="0" smtClean="0"/>
              <a:t>Many applications </a:t>
            </a:r>
            <a:r>
              <a:rPr lang="en-US" sz="1200" dirty="0"/>
              <a:t>have hidden </a:t>
            </a:r>
            <a:r>
              <a:rPr lang="en-US" sz="1200" dirty="0" smtClean="0"/>
              <a:t>fees to wards the last stage of placing orders</a:t>
            </a:r>
            <a:endParaRPr lang="en-US" sz="1200" dirty="0"/>
          </a:p>
          <a:p>
            <a:pPr marL="214313" indent="-214313">
              <a:buFont typeface="Arial" panose="020B0604020202020204" pitchFamily="34" charset="0"/>
              <a:buChar char="•"/>
            </a:pPr>
            <a:r>
              <a:rPr lang="en-IN" sz="1200" dirty="0"/>
              <a:t>Premium plans of delivery are on the higher </a:t>
            </a:r>
            <a:r>
              <a:rPr lang="en-IN" sz="1200" dirty="0" smtClean="0"/>
              <a:t>end </a:t>
            </a:r>
          </a:p>
          <a:p>
            <a:pPr marL="214313" indent="-214313">
              <a:buFont typeface="Arial" panose="020B0604020202020204" pitchFamily="34" charset="0"/>
              <a:buChar char="•"/>
            </a:pPr>
            <a:r>
              <a:rPr lang="en-IN" sz="1200" dirty="0" smtClean="0"/>
              <a:t>Cannot find nearby vegan restaurants easily</a:t>
            </a:r>
            <a:endParaRPr lang="en-IN" sz="1200" dirty="0"/>
          </a:p>
        </p:txBody>
      </p:sp>
      <p:pic>
        <p:nvPicPr>
          <p:cNvPr id="33" name="Google Shape;71;p14"/>
          <p:cNvPicPr preferRelativeResize="0"/>
          <p:nvPr/>
        </p:nvPicPr>
        <p:blipFill>
          <a:blip r:embed="rId5">
            <a:extLst>
              <a:ext uri="{28A0092B-C50C-407E-A947-70E740481C1C}">
                <a14:useLocalDpi xmlns:a14="http://schemas.microsoft.com/office/drawing/2010/main" val="0"/>
              </a:ext>
            </a:extLst>
          </a:blip>
          <a:stretch>
            <a:fillRect/>
          </a:stretch>
        </p:blipFill>
        <p:spPr>
          <a:xfrm>
            <a:off x="73638" y="590015"/>
            <a:ext cx="2269398" cy="222885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5" name="TextBox 34"/>
          <p:cNvSpPr txBox="1"/>
          <p:nvPr/>
        </p:nvSpPr>
        <p:spPr>
          <a:xfrm>
            <a:off x="70042" y="4142652"/>
            <a:ext cx="2272994" cy="430887"/>
          </a:xfrm>
          <a:prstGeom prst="rect">
            <a:avLst/>
          </a:prstGeom>
          <a:noFill/>
        </p:spPr>
        <p:txBody>
          <a:bodyPr wrap="square" rtlCol="0">
            <a:spAutoFit/>
          </a:bodyPr>
          <a:lstStyle/>
          <a:p>
            <a:r>
              <a:rPr lang="en-IN" sz="1100" b="1" dirty="0" smtClean="0">
                <a:solidFill>
                  <a:srgbClr val="3C2A23"/>
                </a:solidFill>
              </a:rPr>
              <a:t>Works part-time jobs, vegan, budget conscious, eats healthy </a:t>
            </a:r>
            <a:endParaRPr lang="en-IN" sz="1100" b="1" dirty="0">
              <a:solidFill>
                <a:srgbClr val="3C2A23"/>
              </a:solidFill>
            </a:endParaRPr>
          </a:p>
        </p:txBody>
      </p:sp>
    </p:spTree>
    <p:extLst>
      <p:ext uri="{BB962C8B-B14F-4D97-AF65-F5344CB8AC3E}">
        <p14:creationId xmlns:p14="http://schemas.microsoft.com/office/powerpoint/2010/main" val="233478973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r="52637"/>
          <a:stretch/>
        </p:blipFill>
        <p:spPr>
          <a:xfrm rot="10800000">
            <a:off x="3185598" y="2815"/>
            <a:ext cx="5972534" cy="6858000"/>
          </a:xfrm>
          <a:prstGeom prst="rect">
            <a:avLst/>
          </a:prstGeom>
          <a:effectLst/>
        </p:spPr>
      </p:pic>
      <p:sp>
        <p:nvSpPr>
          <p:cNvPr id="40" name="Title 1"/>
          <p:cNvSpPr txBox="1">
            <a:spLocks/>
          </p:cNvSpPr>
          <p:nvPr/>
        </p:nvSpPr>
        <p:spPr>
          <a:xfrm>
            <a:off x="1024136" y="83096"/>
            <a:ext cx="3418771" cy="563825"/>
          </a:xfrm>
          <a:prstGeom prst="rect">
            <a:avLst/>
          </a:prstGeom>
        </p:spPr>
        <p:txBody>
          <a:bodyPr vert="horz" lIns="91440" tIns="45720" rIns="91440" bIns="45720" rtlCol="0" anchor="t">
            <a:normAutofit/>
          </a:bodyPr>
          <a:lstStyle>
            <a:lvl1pPr algn="r" defTabSz="685800" rtl="0" eaLnBrk="1" latinLnBrk="0" hangingPunct="1">
              <a:lnSpc>
                <a:spcPct val="90000"/>
              </a:lnSpc>
              <a:spcBef>
                <a:spcPct val="0"/>
              </a:spcBef>
              <a:buNone/>
              <a:defRPr sz="4200" b="0" i="0" kern="1200" cap="none">
                <a:solidFill>
                  <a:schemeClr val="tx1"/>
                </a:solidFill>
                <a:effectLst/>
                <a:latin typeface="+mj-lt"/>
                <a:ea typeface="+mj-ea"/>
                <a:cs typeface="+mj-cs"/>
              </a:defRPr>
            </a:lvl1pPr>
          </a:lstStyle>
          <a:p>
            <a:pPr algn="l"/>
            <a:r>
              <a:rPr lang="en-IN" sz="2800" b="1" dirty="0" smtClean="0"/>
              <a:t>Storyboard</a:t>
            </a:r>
            <a:endParaRPr lang="en-IN" sz="2800" b="1" dirty="0"/>
          </a:p>
        </p:txBody>
      </p:sp>
      <p:grpSp>
        <p:nvGrpSpPr>
          <p:cNvPr id="7" name="Group 6"/>
          <p:cNvGrpSpPr/>
          <p:nvPr/>
        </p:nvGrpSpPr>
        <p:grpSpPr>
          <a:xfrm>
            <a:off x="691011" y="575104"/>
            <a:ext cx="7761977" cy="2979193"/>
            <a:chOff x="432631" y="646921"/>
            <a:chExt cx="8440783" cy="3751459"/>
          </a:xfrm>
        </p:grpSpPr>
        <p:pic>
          <p:nvPicPr>
            <p:cNvPr id="4" name="Picture 3"/>
            <p:cNvPicPr>
              <a:picLocks noChangeAspect="1"/>
            </p:cNvPicPr>
            <p:nvPr/>
          </p:nvPicPr>
          <p:blipFill rotWithShape="1">
            <a:blip r:embed="rId4">
              <a:extLst>
                <a:ext uri="{28A0092B-C50C-407E-A947-70E740481C1C}">
                  <a14:useLocalDpi xmlns:a14="http://schemas.microsoft.com/office/drawing/2010/main" val="0"/>
                </a:ext>
              </a:extLst>
            </a:blip>
            <a:srcRect t="21811" r="29059" b="217"/>
            <a:stretch/>
          </p:blipFill>
          <p:spPr>
            <a:xfrm>
              <a:off x="432631" y="646921"/>
              <a:ext cx="8440783" cy="3751459"/>
            </a:xfrm>
            <a:prstGeom prst="rect">
              <a:avLst/>
            </a:prstGeom>
          </p:spPr>
        </p:pic>
        <p:sp>
          <p:nvSpPr>
            <p:cNvPr id="5" name="Rectangle 4"/>
            <p:cNvSpPr/>
            <p:nvPr/>
          </p:nvSpPr>
          <p:spPr>
            <a:xfrm>
              <a:off x="3851910" y="3965125"/>
              <a:ext cx="1447800" cy="40931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Rectangle 40"/>
            <p:cNvSpPr/>
            <p:nvPr/>
          </p:nvSpPr>
          <p:spPr>
            <a:xfrm>
              <a:off x="5638762" y="3954780"/>
              <a:ext cx="1447800" cy="40931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Rectangle 43"/>
            <p:cNvSpPr/>
            <p:nvPr/>
          </p:nvSpPr>
          <p:spPr>
            <a:xfrm>
              <a:off x="7352461" y="4133088"/>
              <a:ext cx="1293375" cy="24134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22" name="Group 21"/>
          <p:cNvGrpSpPr/>
          <p:nvPr/>
        </p:nvGrpSpPr>
        <p:grpSpPr>
          <a:xfrm>
            <a:off x="691011" y="3820069"/>
            <a:ext cx="7761977" cy="2847431"/>
            <a:chOff x="691011" y="3820069"/>
            <a:chExt cx="7761977" cy="2847431"/>
          </a:xfrm>
        </p:grpSpPr>
        <p:grpSp>
          <p:nvGrpSpPr>
            <p:cNvPr id="45" name="Group 44"/>
            <p:cNvGrpSpPr/>
            <p:nvPr/>
          </p:nvGrpSpPr>
          <p:grpSpPr>
            <a:xfrm>
              <a:off x="691011" y="3820069"/>
              <a:ext cx="7761977" cy="2844307"/>
              <a:chOff x="432631" y="646921"/>
              <a:chExt cx="8440783" cy="3751459"/>
            </a:xfrm>
          </p:grpSpPr>
          <p:pic>
            <p:nvPicPr>
              <p:cNvPr id="46" name="Picture 45"/>
              <p:cNvPicPr>
                <a:picLocks noChangeAspect="1"/>
              </p:cNvPicPr>
              <p:nvPr/>
            </p:nvPicPr>
            <p:blipFill rotWithShape="1">
              <a:blip r:embed="rId4">
                <a:extLst>
                  <a:ext uri="{28A0092B-C50C-407E-A947-70E740481C1C}">
                    <a14:useLocalDpi xmlns:a14="http://schemas.microsoft.com/office/drawing/2010/main" val="0"/>
                  </a:ext>
                </a:extLst>
              </a:blip>
              <a:srcRect t="21811" r="29059" b="217"/>
              <a:stretch/>
            </p:blipFill>
            <p:spPr>
              <a:xfrm>
                <a:off x="432631" y="646921"/>
                <a:ext cx="8440783" cy="3751459"/>
              </a:xfrm>
              <a:prstGeom prst="rect">
                <a:avLst/>
              </a:prstGeom>
            </p:spPr>
          </p:pic>
          <p:sp>
            <p:nvSpPr>
              <p:cNvPr id="47" name="Rectangle 46"/>
              <p:cNvSpPr/>
              <p:nvPr/>
            </p:nvSpPr>
            <p:spPr>
              <a:xfrm>
                <a:off x="3851910" y="3965125"/>
                <a:ext cx="1447800" cy="40931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8" name="Rectangle 47"/>
              <p:cNvSpPr/>
              <p:nvPr/>
            </p:nvSpPr>
            <p:spPr>
              <a:xfrm>
                <a:off x="5638762" y="3954780"/>
                <a:ext cx="1447800" cy="40931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9" name="Rectangle 48"/>
              <p:cNvSpPr/>
              <p:nvPr/>
            </p:nvSpPr>
            <p:spPr>
              <a:xfrm>
                <a:off x="7352461" y="4133088"/>
                <a:ext cx="1293375" cy="24134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11" name="Picture 10"/>
            <p:cNvPicPr>
              <a:picLocks noChangeAspect="1"/>
            </p:cNvPicPr>
            <p:nvPr/>
          </p:nvPicPr>
          <p:blipFill>
            <a:blip r:embed="rId5">
              <a:extLst>
                <a:ext uri="{BEBA8EAE-BF5A-486C-A8C5-ECC9F3942E4B}">
                  <a14:imgProps xmlns:a14="http://schemas.microsoft.com/office/drawing/2010/main">
                    <a14:imgLayer r:embed="rId6">
                      <a14:imgEffect>
                        <a14:saturation sat="0"/>
                      </a14:imgEffect>
                    </a14:imgLayer>
                  </a14:imgProps>
                </a:ext>
              </a:extLst>
            </a:blip>
            <a:stretch>
              <a:fillRect/>
            </a:stretch>
          </p:blipFill>
          <p:spPr>
            <a:xfrm>
              <a:off x="691011" y="3820069"/>
              <a:ext cx="6222545" cy="1630675"/>
            </a:xfrm>
            <a:prstGeom prst="rect">
              <a:avLst/>
            </a:prstGeom>
          </p:spPr>
        </p:pic>
        <p:pic>
          <p:nvPicPr>
            <p:cNvPr id="13" name="Picture 12"/>
            <p:cNvPicPr>
              <a:picLocks noChangeAspect="1"/>
            </p:cNvPicPr>
            <p:nvPr/>
          </p:nvPicPr>
          <p:blipFill rotWithShape="1">
            <a:blip r:embed="rId7">
              <a:extLst>
                <a:ext uri="{BEBA8EAE-BF5A-486C-A8C5-ECC9F3942E4B}">
                  <a14:imgProps xmlns:a14="http://schemas.microsoft.com/office/drawing/2010/main">
                    <a14:imgLayer r:embed="rId8">
                      <a14:imgEffect>
                        <a14:saturation sat="0"/>
                      </a14:imgEffect>
                    </a14:imgLayer>
                  </a14:imgProps>
                </a:ext>
              </a:extLst>
            </a:blip>
            <a:srcRect l="49144" t="5648" r="273" b="-5648"/>
            <a:stretch/>
          </p:blipFill>
          <p:spPr>
            <a:xfrm>
              <a:off x="6623803" y="3824566"/>
              <a:ext cx="1829185" cy="1673102"/>
            </a:xfrm>
            <a:prstGeom prst="rect">
              <a:avLst/>
            </a:prstGeom>
          </p:spPr>
        </p:pic>
        <p:sp>
          <p:nvSpPr>
            <p:cNvPr id="16" name="TextBox 15"/>
            <p:cNvSpPr txBox="1"/>
            <p:nvPr/>
          </p:nvSpPr>
          <p:spPr>
            <a:xfrm>
              <a:off x="969763" y="5713393"/>
              <a:ext cx="1280160" cy="954107"/>
            </a:xfrm>
            <a:prstGeom prst="rect">
              <a:avLst/>
            </a:prstGeom>
            <a:solidFill>
              <a:schemeClr val="tx1"/>
            </a:solidFill>
          </p:spPr>
          <p:txBody>
            <a:bodyPr wrap="square" rtlCol="0">
              <a:spAutoFit/>
            </a:bodyPr>
            <a:lstStyle/>
            <a:p>
              <a:r>
                <a:rPr lang="en-IN" sz="700" dirty="0" smtClean="0">
                  <a:solidFill>
                    <a:schemeClr val="bg1"/>
                  </a:solidFill>
                </a:rPr>
                <a:t>The order is received at the restaurant. The restaurant prepares the order and sends out for delivery,</a:t>
              </a:r>
            </a:p>
            <a:p>
              <a:r>
                <a:rPr lang="en-IN" sz="700" dirty="0" smtClean="0">
                  <a:solidFill>
                    <a:schemeClr val="bg1"/>
                  </a:solidFill>
                </a:rPr>
                <a:t>Once, out the user is notified via pus notifications</a:t>
              </a:r>
            </a:p>
            <a:p>
              <a:r>
                <a:rPr lang="en-IN" sz="700" dirty="0" smtClean="0">
                  <a:solidFill>
                    <a:schemeClr val="bg1"/>
                  </a:solidFill>
                </a:rPr>
                <a:t>And live map location about the status of the order</a:t>
              </a:r>
              <a:endParaRPr lang="en-IN" sz="700" dirty="0">
                <a:solidFill>
                  <a:schemeClr val="bg1"/>
                </a:solidFill>
              </a:endParaRPr>
            </a:p>
          </p:txBody>
        </p:sp>
        <p:sp>
          <p:nvSpPr>
            <p:cNvPr id="50" name="TextBox 49"/>
            <p:cNvSpPr txBox="1"/>
            <p:nvPr/>
          </p:nvSpPr>
          <p:spPr>
            <a:xfrm>
              <a:off x="2287776" y="5713393"/>
              <a:ext cx="1280160" cy="846386"/>
            </a:xfrm>
            <a:prstGeom prst="rect">
              <a:avLst/>
            </a:prstGeom>
            <a:solidFill>
              <a:schemeClr val="tx1"/>
            </a:solidFill>
          </p:spPr>
          <p:txBody>
            <a:bodyPr wrap="square" rtlCol="0">
              <a:spAutoFit/>
            </a:bodyPr>
            <a:lstStyle/>
            <a:p>
              <a:endParaRPr lang="en-IN" sz="700" dirty="0" smtClean="0">
                <a:solidFill>
                  <a:schemeClr val="bg1"/>
                </a:solidFill>
              </a:endParaRPr>
            </a:p>
            <a:p>
              <a:endParaRPr lang="en-IN" sz="700" dirty="0">
                <a:solidFill>
                  <a:schemeClr val="bg1"/>
                </a:solidFill>
              </a:endParaRPr>
            </a:p>
            <a:p>
              <a:endParaRPr lang="en-IN" sz="700" dirty="0" smtClean="0">
                <a:solidFill>
                  <a:schemeClr val="bg1"/>
                </a:solidFill>
              </a:endParaRPr>
            </a:p>
            <a:p>
              <a:endParaRPr lang="en-IN" sz="700" dirty="0">
                <a:solidFill>
                  <a:schemeClr val="bg1"/>
                </a:solidFill>
              </a:endParaRPr>
            </a:p>
            <a:p>
              <a:endParaRPr lang="en-IN" sz="700" dirty="0" smtClean="0">
                <a:solidFill>
                  <a:schemeClr val="bg1"/>
                </a:solidFill>
              </a:endParaRPr>
            </a:p>
            <a:p>
              <a:endParaRPr lang="en-IN" sz="700" dirty="0">
                <a:solidFill>
                  <a:schemeClr val="bg1"/>
                </a:solidFill>
              </a:endParaRPr>
            </a:p>
            <a:p>
              <a:endParaRPr lang="en-IN" sz="700" dirty="0">
                <a:solidFill>
                  <a:schemeClr val="bg1"/>
                </a:solidFill>
              </a:endParaRPr>
            </a:p>
          </p:txBody>
        </p:sp>
        <p:sp>
          <p:nvSpPr>
            <p:cNvPr id="51" name="TextBox 50"/>
            <p:cNvSpPr txBox="1"/>
            <p:nvPr/>
          </p:nvSpPr>
          <p:spPr>
            <a:xfrm>
              <a:off x="4008778" y="5647823"/>
              <a:ext cx="1280160" cy="846386"/>
            </a:xfrm>
            <a:prstGeom prst="rect">
              <a:avLst/>
            </a:prstGeom>
            <a:solidFill>
              <a:schemeClr val="tx1"/>
            </a:solidFill>
          </p:spPr>
          <p:txBody>
            <a:bodyPr wrap="square" rtlCol="0">
              <a:spAutoFit/>
            </a:bodyPr>
            <a:lstStyle/>
            <a:p>
              <a:r>
                <a:rPr lang="en-IN" sz="700" dirty="0" smtClean="0">
                  <a:solidFill>
                    <a:schemeClr val="bg1"/>
                  </a:solidFill>
                </a:rPr>
                <a:t>The user can continue with their task while the order is delivered and this a notification will pop-up on the users smartphone when the food reaches their doorstep</a:t>
              </a:r>
              <a:endParaRPr lang="en-IN" sz="700" dirty="0">
                <a:solidFill>
                  <a:schemeClr val="bg1"/>
                </a:solidFill>
              </a:endParaRPr>
            </a:p>
          </p:txBody>
        </p:sp>
        <p:sp>
          <p:nvSpPr>
            <p:cNvPr id="52" name="TextBox 51"/>
            <p:cNvSpPr txBox="1"/>
            <p:nvPr/>
          </p:nvSpPr>
          <p:spPr>
            <a:xfrm>
              <a:off x="5631693" y="5647823"/>
              <a:ext cx="1280160" cy="954107"/>
            </a:xfrm>
            <a:prstGeom prst="rect">
              <a:avLst/>
            </a:prstGeom>
            <a:solidFill>
              <a:schemeClr val="tx1"/>
            </a:solidFill>
          </p:spPr>
          <p:txBody>
            <a:bodyPr wrap="square" rtlCol="0">
              <a:spAutoFit/>
            </a:bodyPr>
            <a:lstStyle/>
            <a:p>
              <a:r>
                <a:rPr lang="en-IN" sz="700" dirty="0" smtClean="0">
                  <a:solidFill>
                    <a:schemeClr val="bg1"/>
                  </a:solidFill>
                </a:rPr>
                <a:t>The application automatically backups the recent order history in the database (all in the background)  while the user is busy enjoying their meal.</a:t>
              </a:r>
            </a:p>
            <a:p>
              <a:r>
                <a:rPr lang="en-IN" sz="700" dirty="0" smtClean="0">
                  <a:solidFill>
                    <a:schemeClr val="bg1"/>
                  </a:solidFill>
                </a:rPr>
                <a:t>This data will be used for analysis purpose</a:t>
              </a:r>
              <a:endParaRPr lang="en-IN" sz="700" dirty="0">
                <a:solidFill>
                  <a:schemeClr val="bg1"/>
                </a:solidFill>
              </a:endParaRPr>
            </a:p>
          </p:txBody>
        </p:sp>
        <p:sp>
          <p:nvSpPr>
            <p:cNvPr id="53" name="TextBox 52"/>
            <p:cNvSpPr txBox="1"/>
            <p:nvPr/>
          </p:nvSpPr>
          <p:spPr>
            <a:xfrm>
              <a:off x="7244077" y="5680547"/>
              <a:ext cx="1063746" cy="954107"/>
            </a:xfrm>
            <a:prstGeom prst="rect">
              <a:avLst/>
            </a:prstGeom>
            <a:solidFill>
              <a:schemeClr val="tx1"/>
            </a:solidFill>
          </p:spPr>
          <p:txBody>
            <a:bodyPr wrap="square" rtlCol="0">
              <a:spAutoFit/>
            </a:bodyPr>
            <a:lstStyle/>
            <a:p>
              <a:r>
                <a:rPr lang="en-IN" sz="700" dirty="0" smtClean="0">
                  <a:solidFill>
                    <a:schemeClr val="bg1"/>
                  </a:solidFill>
                </a:rPr>
                <a:t>Once the user finishes their meal, approximately 20 minutes later the phone will buzz again in order to request the user for the feedback and suggestions.</a:t>
              </a:r>
              <a:endParaRPr lang="en-IN" sz="700" dirty="0">
                <a:solidFill>
                  <a:schemeClr val="bg1"/>
                </a:solidFill>
              </a:endParaRPr>
            </a:p>
          </p:txBody>
        </p:sp>
        <p:pic>
          <p:nvPicPr>
            <p:cNvPr id="21" name="Picture 20"/>
            <p:cNvPicPr>
              <a:picLocks noChangeAspect="1"/>
            </p:cNvPicPr>
            <p:nvPr/>
          </p:nvPicPr>
          <p:blipFill>
            <a:blip r:embed="rId9">
              <a:extLst>
                <a:ext uri="{BEBA8EAE-BF5A-486C-A8C5-ECC9F3942E4B}">
                  <a14:imgProps xmlns:a14="http://schemas.microsoft.com/office/drawing/2010/main">
                    <a14:imgLayer r:embed="rId10">
                      <a14:imgEffect>
                        <a14:saturation sat="0"/>
                      </a14:imgEffect>
                    </a14:imgLayer>
                  </a14:imgProps>
                </a:ext>
                <a:ext uri="{28A0092B-C50C-407E-A947-70E740481C1C}">
                  <a14:useLocalDpi xmlns:a14="http://schemas.microsoft.com/office/drawing/2010/main" val="0"/>
                </a:ext>
              </a:extLst>
            </a:blip>
            <a:stretch>
              <a:fillRect/>
            </a:stretch>
          </p:blipFill>
          <p:spPr>
            <a:xfrm>
              <a:off x="1151700" y="4049429"/>
              <a:ext cx="458143" cy="509869"/>
            </a:xfrm>
            <a:prstGeom prst="rect">
              <a:avLst/>
            </a:prstGeom>
          </p:spPr>
        </p:pic>
      </p:grpSp>
    </p:spTree>
    <p:extLst>
      <p:ext uri="{BB962C8B-B14F-4D97-AF65-F5344CB8AC3E}">
        <p14:creationId xmlns:p14="http://schemas.microsoft.com/office/powerpoint/2010/main" val="191007047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r="33720"/>
          <a:stretch/>
        </p:blipFill>
        <p:spPr>
          <a:xfrm rot="10800000">
            <a:off x="1059032" y="0"/>
            <a:ext cx="8087360" cy="6858000"/>
          </a:xfrm>
          <a:prstGeom prst="rect">
            <a:avLst/>
          </a:prstGeom>
        </p:spPr>
      </p:pic>
      <p:sp>
        <p:nvSpPr>
          <p:cNvPr id="40" name="Title 1"/>
          <p:cNvSpPr txBox="1">
            <a:spLocks/>
          </p:cNvSpPr>
          <p:nvPr/>
        </p:nvSpPr>
        <p:spPr>
          <a:xfrm>
            <a:off x="1024136" y="83096"/>
            <a:ext cx="3418771" cy="563825"/>
          </a:xfrm>
          <a:prstGeom prst="rect">
            <a:avLst/>
          </a:prstGeom>
        </p:spPr>
        <p:txBody>
          <a:bodyPr vert="horz" lIns="91440" tIns="45720" rIns="91440" bIns="45720" rtlCol="0" anchor="t">
            <a:normAutofit/>
          </a:bodyPr>
          <a:lstStyle>
            <a:lvl1pPr algn="r" defTabSz="685800" rtl="0" eaLnBrk="1" latinLnBrk="0" hangingPunct="1">
              <a:lnSpc>
                <a:spcPct val="90000"/>
              </a:lnSpc>
              <a:spcBef>
                <a:spcPct val="0"/>
              </a:spcBef>
              <a:buNone/>
              <a:defRPr sz="4200" b="0" i="0" kern="1200" cap="none">
                <a:solidFill>
                  <a:schemeClr val="tx1"/>
                </a:solidFill>
                <a:effectLst/>
                <a:latin typeface="+mj-lt"/>
                <a:ea typeface="+mj-ea"/>
                <a:cs typeface="+mj-cs"/>
              </a:defRPr>
            </a:lvl1pPr>
          </a:lstStyle>
          <a:p>
            <a:pPr algn="l"/>
            <a:r>
              <a:rPr lang="en-IN" sz="2800" b="1" dirty="0" smtClean="0"/>
              <a:t>Workflow</a:t>
            </a:r>
            <a:endParaRPr lang="en-IN" sz="2800" b="1" dirty="0"/>
          </a:p>
        </p:txBody>
      </p:sp>
      <p:sp>
        <p:nvSpPr>
          <p:cNvPr id="7" name="Rounded Rectangle 6"/>
          <p:cNvSpPr/>
          <p:nvPr/>
        </p:nvSpPr>
        <p:spPr>
          <a:xfrm>
            <a:off x="203716" y="634222"/>
            <a:ext cx="8681504" cy="6033278"/>
          </a:xfrm>
          <a:custGeom>
            <a:avLst/>
            <a:gdLst>
              <a:gd name="connsiteX0" fmla="*/ 0 w 8670664"/>
              <a:gd name="connsiteY0" fmla="*/ 1003450 h 6020579"/>
              <a:gd name="connsiteX1" fmla="*/ 1003450 w 8670664"/>
              <a:gd name="connsiteY1" fmla="*/ 0 h 6020579"/>
              <a:gd name="connsiteX2" fmla="*/ 7667214 w 8670664"/>
              <a:gd name="connsiteY2" fmla="*/ 0 h 6020579"/>
              <a:gd name="connsiteX3" fmla="*/ 8670664 w 8670664"/>
              <a:gd name="connsiteY3" fmla="*/ 1003450 h 6020579"/>
              <a:gd name="connsiteX4" fmla="*/ 8670664 w 8670664"/>
              <a:gd name="connsiteY4" fmla="*/ 5017129 h 6020579"/>
              <a:gd name="connsiteX5" fmla="*/ 7667214 w 8670664"/>
              <a:gd name="connsiteY5" fmla="*/ 6020579 h 6020579"/>
              <a:gd name="connsiteX6" fmla="*/ 1003450 w 8670664"/>
              <a:gd name="connsiteY6" fmla="*/ 6020579 h 6020579"/>
              <a:gd name="connsiteX7" fmla="*/ 0 w 8670664"/>
              <a:gd name="connsiteY7" fmla="*/ 5017129 h 6020579"/>
              <a:gd name="connsiteX8" fmla="*/ 0 w 8670664"/>
              <a:gd name="connsiteY8" fmla="*/ 1003450 h 6020579"/>
              <a:gd name="connsiteX0" fmla="*/ 0 w 8670664"/>
              <a:gd name="connsiteY0" fmla="*/ 647850 h 6020579"/>
              <a:gd name="connsiteX1" fmla="*/ 1003450 w 8670664"/>
              <a:gd name="connsiteY1" fmla="*/ 0 h 6020579"/>
              <a:gd name="connsiteX2" fmla="*/ 7667214 w 8670664"/>
              <a:gd name="connsiteY2" fmla="*/ 0 h 6020579"/>
              <a:gd name="connsiteX3" fmla="*/ 8670664 w 8670664"/>
              <a:gd name="connsiteY3" fmla="*/ 1003450 h 6020579"/>
              <a:gd name="connsiteX4" fmla="*/ 8670664 w 8670664"/>
              <a:gd name="connsiteY4" fmla="*/ 5017129 h 6020579"/>
              <a:gd name="connsiteX5" fmla="*/ 7667214 w 8670664"/>
              <a:gd name="connsiteY5" fmla="*/ 6020579 h 6020579"/>
              <a:gd name="connsiteX6" fmla="*/ 1003450 w 8670664"/>
              <a:gd name="connsiteY6" fmla="*/ 6020579 h 6020579"/>
              <a:gd name="connsiteX7" fmla="*/ 0 w 8670664"/>
              <a:gd name="connsiteY7" fmla="*/ 5017129 h 6020579"/>
              <a:gd name="connsiteX8" fmla="*/ 0 w 8670664"/>
              <a:gd name="connsiteY8" fmla="*/ 647850 h 6020579"/>
              <a:gd name="connsiteX0" fmla="*/ 0 w 8670664"/>
              <a:gd name="connsiteY0" fmla="*/ 647850 h 6020579"/>
              <a:gd name="connsiteX1" fmla="*/ 566570 w 8670664"/>
              <a:gd name="connsiteY1" fmla="*/ 10160 h 6020579"/>
              <a:gd name="connsiteX2" fmla="*/ 7667214 w 8670664"/>
              <a:gd name="connsiteY2" fmla="*/ 0 h 6020579"/>
              <a:gd name="connsiteX3" fmla="*/ 8670664 w 8670664"/>
              <a:gd name="connsiteY3" fmla="*/ 1003450 h 6020579"/>
              <a:gd name="connsiteX4" fmla="*/ 8670664 w 8670664"/>
              <a:gd name="connsiteY4" fmla="*/ 5017129 h 6020579"/>
              <a:gd name="connsiteX5" fmla="*/ 7667214 w 8670664"/>
              <a:gd name="connsiteY5" fmla="*/ 6020579 h 6020579"/>
              <a:gd name="connsiteX6" fmla="*/ 1003450 w 8670664"/>
              <a:gd name="connsiteY6" fmla="*/ 6020579 h 6020579"/>
              <a:gd name="connsiteX7" fmla="*/ 0 w 8670664"/>
              <a:gd name="connsiteY7" fmla="*/ 5017129 h 6020579"/>
              <a:gd name="connsiteX8" fmla="*/ 0 w 8670664"/>
              <a:gd name="connsiteY8" fmla="*/ 647850 h 6020579"/>
              <a:gd name="connsiteX0" fmla="*/ 0 w 8670664"/>
              <a:gd name="connsiteY0" fmla="*/ 647850 h 6020579"/>
              <a:gd name="connsiteX1" fmla="*/ 566570 w 8670664"/>
              <a:gd name="connsiteY1" fmla="*/ 10160 h 6020579"/>
              <a:gd name="connsiteX2" fmla="*/ 8114254 w 8670664"/>
              <a:gd name="connsiteY2" fmla="*/ 0 h 6020579"/>
              <a:gd name="connsiteX3" fmla="*/ 8670664 w 8670664"/>
              <a:gd name="connsiteY3" fmla="*/ 1003450 h 6020579"/>
              <a:gd name="connsiteX4" fmla="*/ 8670664 w 8670664"/>
              <a:gd name="connsiteY4" fmla="*/ 5017129 h 6020579"/>
              <a:gd name="connsiteX5" fmla="*/ 7667214 w 8670664"/>
              <a:gd name="connsiteY5" fmla="*/ 6020579 h 6020579"/>
              <a:gd name="connsiteX6" fmla="*/ 1003450 w 8670664"/>
              <a:gd name="connsiteY6" fmla="*/ 6020579 h 6020579"/>
              <a:gd name="connsiteX7" fmla="*/ 0 w 8670664"/>
              <a:gd name="connsiteY7" fmla="*/ 5017129 h 6020579"/>
              <a:gd name="connsiteX8" fmla="*/ 0 w 8670664"/>
              <a:gd name="connsiteY8" fmla="*/ 647850 h 6020579"/>
              <a:gd name="connsiteX0" fmla="*/ 0 w 8670664"/>
              <a:gd name="connsiteY0" fmla="*/ 647850 h 6020579"/>
              <a:gd name="connsiteX1" fmla="*/ 566570 w 8670664"/>
              <a:gd name="connsiteY1" fmla="*/ 10160 h 6020579"/>
              <a:gd name="connsiteX2" fmla="*/ 8114254 w 8670664"/>
              <a:gd name="connsiteY2" fmla="*/ 0 h 6020579"/>
              <a:gd name="connsiteX3" fmla="*/ 8660504 w 8670664"/>
              <a:gd name="connsiteY3" fmla="*/ 688490 h 6020579"/>
              <a:gd name="connsiteX4" fmla="*/ 8670664 w 8670664"/>
              <a:gd name="connsiteY4" fmla="*/ 5017129 h 6020579"/>
              <a:gd name="connsiteX5" fmla="*/ 7667214 w 8670664"/>
              <a:gd name="connsiteY5" fmla="*/ 6020579 h 6020579"/>
              <a:gd name="connsiteX6" fmla="*/ 1003450 w 8670664"/>
              <a:gd name="connsiteY6" fmla="*/ 6020579 h 6020579"/>
              <a:gd name="connsiteX7" fmla="*/ 0 w 8670664"/>
              <a:gd name="connsiteY7" fmla="*/ 5017129 h 6020579"/>
              <a:gd name="connsiteX8" fmla="*/ 0 w 8670664"/>
              <a:gd name="connsiteY8" fmla="*/ 647850 h 6020579"/>
              <a:gd name="connsiteX0" fmla="*/ 0 w 8680824"/>
              <a:gd name="connsiteY0" fmla="*/ 647850 h 6020579"/>
              <a:gd name="connsiteX1" fmla="*/ 566570 w 8680824"/>
              <a:gd name="connsiteY1" fmla="*/ 10160 h 6020579"/>
              <a:gd name="connsiteX2" fmla="*/ 8114254 w 8680824"/>
              <a:gd name="connsiteY2" fmla="*/ 0 h 6020579"/>
              <a:gd name="connsiteX3" fmla="*/ 8660504 w 8680824"/>
              <a:gd name="connsiteY3" fmla="*/ 688490 h 6020579"/>
              <a:gd name="connsiteX4" fmla="*/ 8680824 w 8680824"/>
              <a:gd name="connsiteY4" fmla="*/ 5403209 h 6020579"/>
              <a:gd name="connsiteX5" fmla="*/ 7667214 w 8680824"/>
              <a:gd name="connsiteY5" fmla="*/ 6020579 h 6020579"/>
              <a:gd name="connsiteX6" fmla="*/ 1003450 w 8680824"/>
              <a:gd name="connsiteY6" fmla="*/ 6020579 h 6020579"/>
              <a:gd name="connsiteX7" fmla="*/ 0 w 8680824"/>
              <a:gd name="connsiteY7" fmla="*/ 5017129 h 6020579"/>
              <a:gd name="connsiteX8" fmla="*/ 0 w 8680824"/>
              <a:gd name="connsiteY8" fmla="*/ 647850 h 6020579"/>
              <a:gd name="connsiteX0" fmla="*/ 0 w 8680824"/>
              <a:gd name="connsiteY0" fmla="*/ 647850 h 6020579"/>
              <a:gd name="connsiteX1" fmla="*/ 566570 w 8680824"/>
              <a:gd name="connsiteY1" fmla="*/ 10160 h 6020579"/>
              <a:gd name="connsiteX2" fmla="*/ 8114254 w 8680824"/>
              <a:gd name="connsiteY2" fmla="*/ 0 h 6020579"/>
              <a:gd name="connsiteX3" fmla="*/ 8660504 w 8680824"/>
              <a:gd name="connsiteY3" fmla="*/ 688490 h 6020579"/>
              <a:gd name="connsiteX4" fmla="*/ 8680824 w 8680824"/>
              <a:gd name="connsiteY4" fmla="*/ 5403209 h 6020579"/>
              <a:gd name="connsiteX5" fmla="*/ 8093934 w 8680824"/>
              <a:gd name="connsiteY5" fmla="*/ 6020579 h 6020579"/>
              <a:gd name="connsiteX6" fmla="*/ 1003450 w 8680824"/>
              <a:gd name="connsiteY6" fmla="*/ 6020579 h 6020579"/>
              <a:gd name="connsiteX7" fmla="*/ 0 w 8680824"/>
              <a:gd name="connsiteY7" fmla="*/ 5017129 h 6020579"/>
              <a:gd name="connsiteX8" fmla="*/ 0 w 8680824"/>
              <a:gd name="connsiteY8" fmla="*/ 647850 h 6020579"/>
              <a:gd name="connsiteX0" fmla="*/ 242 w 8681066"/>
              <a:gd name="connsiteY0" fmla="*/ 647850 h 6020579"/>
              <a:gd name="connsiteX1" fmla="*/ 566812 w 8681066"/>
              <a:gd name="connsiteY1" fmla="*/ 10160 h 6020579"/>
              <a:gd name="connsiteX2" fmla="*/ 8114496 w 8681066"/>
              <a:gd name="connsiteY2" fmla="*/ 0 h 6020579"/>
              <a:gd name="connsiteX3" fmla="*/ 8660746 w 8681066"/>
              <a:gd name="connsiteY3" fmla="*/ 688490 h 6020579"/>
              <a:gd name="connsiteX4" fmla="*/ 8681066 w 8681066"/>
              <a:gd name="connsiteY4" fmla="*/ 5403209 h 6020579"/>
              <a:gd name="connsiteX5" fmla="*/ 8094176 w 8681066"/>
              <a:gd name="connsiteY5" fmla="*/ 6020579 h 6020579"/>
              <a:gd name="connsiteX6" fmla="*/ 526172 w 8681066"/>
              <a:gd name="connsiteY6" fmla="*/ 6010419 h 6020579"/>
              <a:gd name="connsiteX7" fmla="*/ 242 w 8681066"/>
              <a:gd name="connsiteY7" fmla="*/ 5017129 h 6020579"/>
              <a:gd name="connsiteX8" fmla="*/ 242 w 8681066"/>
              <a:gd name="connsiteY8" fmla="*/ 647850 h 6020579"/>
              <a:gd name="connsiteX0" fmla="*/ 0 w 8680824"/>
              <a:gd name="connsiteY0" fmla="*/ 647850 h 6020579"/>
              <a:gd name="connsiteX1" fmla="*/ 566570 w 8680824"/>
              <a:gd name="connsiteY1" fmla="*/ 10160 h 6020579"/>
              <a:gd name="connsiteX2" fmla="*/ 8114254 w 8680824"/>
              <a:gd name="connsiteY2" fmla="*/ 0 h 6020579"/>
              <a:gd name="connsiteX3" fmla="*/ 8660504 w 8680824"/>
              <a:gd name="connsiteY3" fmla="*/ 688490 h 6020579"/>
              <a:gd name="connsiteX4" fmla="*/ 8680824 w 8680824"/>
              <a:gd name="connsiteY4" fmla="*/ 5403209 h 6020579"/>
              <a:gd name="connsiteX5" fmla="*/ 8093934 w 8680824"/>
              <a:gd name="connsiteY5" fmla="*/ 6020579 h 6020579"/>
              <a:gd name="connsiteX6" fmla="*/ 525930 w 8680824"/>
              <a:gd name="connsiteY6" fmla="*/ 6010419 h 6020579"/>
              <a:gd name="connsiteX7" fmla="*/ 10160 w 8680824"/>
              <a:gd name="connsiteY7" fmla="*/ 5250809 h 6020579"/>
              <a:gd name="connsiteX8" fmla="*/ 0 w 8680824"/>
              <a:gd name="connsiteY8" fmla="*/ 647850 h 6020579"/>
              <a:gd name="connsiteX0" fmla="*/ 7369 w 8688193"/>
              <a:gd name="connsiteY0" fmla="*/ 647850 h 6020579"/>
              <a:gd name="connsiteX1" fmla="*/ 459639 w 8688193"/>
              <a:gd name="connsiteY1" fmla="*/ 10160 h 6020579"/>
              <a:gd name="connsiteX2" fmla="*/ 8121623 w 8688193"/>
              <a:gd name="connsiteY2" fmla="*/ 0 h 6020579"/>
              <a:gd name="connsiteX3" fmla="*/ 8667873 w 8688193"/>
              <a:gd name="connsiteY3" fmla="*/ 688490 h 6020579"/>
              <a:gd name="connsiteX4" fmla="*/ 8688193 w 8688193"/>
              <a:gd name="connsiteY4" fmla="*/ 5403209 h 6020579"/>
              <a:gd name="connsiteX5" fmla="*/ 8101303 w 8688193"/>
              <a:gd name="connsiteY5" fmla="*/ 6020579 h 6020579"/>
              <a:gd name="connsiteX6" fmla="*/ 533299 w 8688193"/>
              <a:gd name="connsiteY6" fmla="*/ 6010419 h 6020579"/>
              <a:gd name="connsiteX7" fmla="*/ 17529 w 8688193"/>
              <a:gd name="connsiteY7" fmla="*/ 5250809 h 6020579"/>
              <a:gd name="connsiteX8" fmla="*/ 7369 w 8688193"/>
              <a:gd name="connsiteY8" fmla="*/ 647850 h 6020579"/>
              <a:gd name="connsiteX0" fmla="*/ 680 w 8681504"/>
              <a:gd name="connsiteY0" fmla="*/ 660550 h 6033279"/>
              <a:gd name="connsiteX1" fmla="*/ 513910 w 8681504"/>
              <a:gd name="connsiteY1" fmla="*/ 0 h 6033279"/>
              <a:gd name="connsiteX2" fmla="*/ 8114934 w 8681504"/>
              <a:gd name="connsiteY2" fmla="*/ 12700 h 6033279"/>
              <a:gd name="connsiteX3" fmla="*/ 8661184 w 8681504"/>
              <a:gd name="connsiteY3" fmla="*/ 701190 h 6033279"/>
              <a:gd name="connsiteX4" fmla="*/ 8681504 w 8681504"/>
              <a:gd name="connsiteY4" fmla="*/ 5415909 h 6033279"/>
              <a:gd name="connsiteX5" fmla="*/ 8094614 w 8681504"/>
              <a:gd name="connsiteY5" fmla="*/ 6033279 h 6033279"/>
              <a:gd name="connsiteX6" fmla="*/ 526610 w 8681504"/>
              <a:gd name="connsiteY6" fmla="*/ 6023119 h 6033279"/>
              <a:gd name="connsiteX7" fmla="*/ 10840 w 8681504"/>
              <a:gd name="connsiteY7" fmla="*/ 5263509 h 6033279"/>
              <a:gd name="connsiteX8" fmla="*/ 680 w 8681504"/>
              <a:gd name="connsiteY8" fmla="*/ 660550 h 6033279"/>
              <a:gd name="connsiteX0" fmla="*/ 680 w 8681504"/>
              <a:gd name="connsiteY0" fmla="*/ 660550 h 6033279"/>
              <a:gd name="connsiteX1" fmla="*/ 513910 w 8681504"/>
              <a:gd name="connsiteY1" fmla="*/ 0 h 6033279"/>
              <a:gd name="connsiteX2" fmla="*/ 8114934 w 8681504"/>
              <a:gd name="connsiteY2" fmla="*/ 12700 h 6033279"/>
              <a:gd name="connsiteX3" fmla="*/ 8676424 w 8681504"/>
              <a:gd name="connsiteY3" fmla="*/ 602130 h 6033279"/>
              <a:gd name="connsiteX4" fmla="*/ 8681504 w 8681504"/>
              <a:gd name="connsiteY4" fmla="*/ 5415909 h 6033279"/>
              <a:gd name="connsiteX5" fmla="*/ 8094614 w 8681504"/>
              <a:gd name="connsiteY5" fmla="*/ 6033279 h 6033279"/>
              <a:gd name="connsiteX6" fmla="*/ 526610 w 8681504"/>
              <a:gd name="connsiteY6" fmla="*/ 6023119 h 6033279"/>
              <a:gd name="connsiteX7" fmla="*/ 10840 w 8681504"/>
              <a:gd name="connsiteY7" fmla="*/ 5263509 h 6033279"/>
              <a:gd name="connsiteX8" fmla="*/ 680 w 8681504"/>
              <a:gd name="connsiteY8" fmla="*/ 660550 h 6033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681504" h="6033279">
                <a:moveTo>
                  <a:pt x="680" y="660550"/>
                </a:moveTo>
                <a:cubicBezTo>
                  <a:pt x="680" y="106360"/>
                  <a:pt x="-40280" y="0"/>
                  <a:pt x="513910" y="0"/>
                </a:cubicBezTo>
                <a:lnTo>
                  <a:pt x="8114934" y="12700"/>
                </a:lnTo>
                <a:cubicBezTo>
                  <a:pt x="8669124" y="12700"/>
                  <a:pt x="8676424" y="47940"/>
                  <a:pt x="8676424" y="602130"/>
                </a:cubicBezTo>
                <a:cubicBezTo>
                  <a:pt x="8679811" y="2045010"/>
                  <a:pt x="8678117" y="3973029"/>
                  <a:pt x="8681504" y="5415909"/>
                </a:cubicBezTo>
                <a:cubicBezTo>
                  <a:pt x="8681504" y="5970099"/>
                  <a:pt x="8648804" y="6033279"/>
                  <a:pt x="8094614" y="6033279"/>
                </a:cubicBezTo>
                <a:lnTo>
                  <a:pt x="526610" y="6023119"/>
                </a:lnTo>
                <a:cubicBezTo>
                  <a:pt x="-27580" y="6023119"/>
                  <a:pt x="10840" y="5817699"/>
                  <a:pt x="10840" y="5263509"/>
                </a:cubicBezTo>
                <a:cubicBezTo>
                  <a:pt x="7453" y="3729189"/>
                  <a:pt x="4067" y="2194870"/>
                  <a:pt x="680" y="660550"/>
                </a:cubicBezTo>
                <a:close/>
              </a:path>
            </a:pathLst>
          </a:custGeom>
          <a:solidFill>
            <a:schemeClr val="bg1">
              <a:alpha val="38000"/>
            </a:schemeClr>
          </a:solidFill>
          <a:ln>
            <a:solidFill>
              <a:schemeClr val="bg1"/>
            </a:solidFill>
          </a:ln>
          <a:effectLst>
            <a:outerShdw blurRad="50800" dist="50800" dir="5400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0647" y="754666"/>
            <a:ext cx="7995623" cy="5855715"/>
          </a:xfrm>
          <a:prstGeom prst="rect">
            <a:avLst/>
          </a:prstGeom>
        </p:spPr>
      </p:pic>
    </p:spTree>
    <p:extLst>
      <p:ext uri="{BB962C8B-B14F-4D97-AF65-F5344CB8AC3E}">
        <p14:creationId xmlns:p14="http://schemas.microsoft.com/office/powerpoint/2010/main" val="254714516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adison">
  <a:themeElements>
    <a:clrScheme name="Madison">
      <a:dk1>
        <a:sysClr val="windowText" lastClr="000000"/>
      </a:dk1>
      <a:lt1>
        <a:sysClr val="window" lastClr="FFFFFF"/>
      </a:lt1>
      <a:dk2>
        <a:srgbClr val="2D251F"/>
      </a:dk2>
      <a:lt2>
        <a:srgbClr val="FAE9C5"/>
      </a:lt2>
      <a:accent1>
        <a:srgbClr val="ED3846"/>
      </a:accent1>
      <a:accent2>
        <a:srgbClr val="F87184"/>
      </a:accent2>
      <a:accent3>
        <a:srgbClr val="EC9DA9"/>
      </a:accent3>
      <a:accent4>
        <a:srgbClr val="ECC190"/>
      </a:accent4>
      <a:accent5>
        <a:srgbClr val="FFB268"/>
      </a:accent5>
      <a:accent6>
        <a:srgbClr val="F98657"/>
      </a:accent6>
      <a:hlink>
        <a:srgbClr val="B97669"/>
      </a:hlink>
      <a:folHlink>
        <a:srgbClr val="9E9483"/>
      </a:folHlink>
    </a:clrScheme>
    <a:fontScheme name="Madison">
      <a:majorFont>
        <a:latin typeface="Arial" panose="020B0604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panose="020B06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adison">
      <a:fillStyleLst>
        <a:solidFill>
          <a:schemeClr val="phClr"/>
        </a:solidFill>
        <a:gradFill rotWithShape="1">
          <a:gsLst>
            <a:gs pos="0">
              <a:schemeClr val="phClr">
                <a:tint val="48000"/>
                <a:alpha val="88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4000"/>
                <a:satMod val="130000"/>
                <a:lumMod val="92000"/>
              </a:schemeClr>
            </a:gs>
            <a:gs pos="100000">
              <a:schemeClr val="phClr">
                <a:shade val="76000"/>
                <a:satMod val="130000"/>
                <a:lumMod val="88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solidFill>
          <a:schemeClr val="phClr"/>
        </a:solidFill>
        <a:blipFill rotWithShape="1">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Madison" id="{025CB5FB-2DD3-45EE-B6F0-CC461540EB19}" vid="{BCCF8060-3FCB-4641-B728-8A589529B13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TM16401375[[fn=Madison]]</Template>
  <TotalTime>2314</TotalTime>
  <Words>2816</Words>
  <Application>Microsoft Office PowerPoint</Application>
  <PresentationFormat>Letter Paper (8.5x11 in)</PresentationFormat>
  <Paragraphs>248</Paragraphs>
  <Slides>13</Slides>
  <Notes>10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13</vt:i4>
      </vt:variant>
    </vt:vector>
  </HeadingPairs>
  <TitlesOfParts>
    <vt:vector size="23" baseType="lpstr">
      <vt:lpstr>Arial</vt:lpstr>
      <vt:lpstr>BatmanForeverAlternate</vt:lpstr>
      <vt:lpstr>Calibri</vt:lpstr>
      <vt:lpstr>Georgia</vt:lpstr>
      <vt:lpstr>MS Shell Dlg 2</vt:lpstr>
      <vt:lpstr>Proxima Nova</vt:lpstr>
      <vt:lpstr>Segoe UI Black</vt:lpstr>
      <vt:lpstr>Wingdings</vt:lpstr>
      <vt:lpstr>Wingdings 3</vt:lpstr>
      <vt:lpstr>Madison</vt:lpstr>
      <vt:lpstr>DeliverEase Every Meal, One App Away!</vt:lpstr>
      <vt:lpstr>PowerPoint Presentation</vt:lpstr>
      <vt:lpstr>Product Name, Vision and Goal</vt:lpstr>
      <vt:lpstr>Product Success Metrics</vt:lpstr>
      <vt:lpstr>User Personas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DeliverEase</dc:title>
  <dc:creator>Nesarkar, Pratik Shailesh</dc:creator>
  <cp:lastModifiedBy>Nesarkar, Pratik Shailesh</cp:lastModifiedBy>
  <cp:revision>296</cp:revision>
  <dcterms:created xsi:type="dcterms:W3CDTF">2024-10-24T23:01:06Z</dcterms:created>
  <dcterms:modified xsi:type="dcterms:W3CDTF">2024-10-31T11:37:59Z</dcterms:modified>
</cp:coreProperties>
</file>